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3" r:id="rId1"/>
  </p:sldMasterIdLst>
  <p:notesMasterIdLst>
    <p:notesMasterId r:id="rId52"/>
  </p:notesMasterIdLst>
  <p:sldIdLst>
    <p:sldId id="256" r:id="rId2"/>
    <p:sldId id="258" r:id="rId3"/>
    <p:sldId id="260" r:id="rId4"/>
    <p:sldId id="262" r:id="rId5"/>
    <p:sldId id="263" r:id="rId6"/>
    <p:sldId id="264" r:id="rId7"/>
    <p:sldId id="266" r:id="rId8"/>
    <p:sldId id="269" r:id="rId9"/>
    <p:sldId id="270" r:id="rId10"/>
    <p:sldId id="272" r:id="rId11"/>
    <p:sldId id="274" r:id="rId12"/>
    <p:sldId id="277" r:id="rId13"/>
    <p:sldId id="278" r:id="rId14"/>
    <p:sldId id="282" r:id="rId15"/>
    <p:sldId id="284" r:id="rId16"/>
    <p:sldId id="286" r:id="rId17"/>
    <p:sldId id="287" r:id="rId18"/>
    <p:sldId id="289" r:id="rId19"/>
    <p:sldId id="290" r:id="rId20"/>
    <p:sldId id="292" r:id="rId21"/>
    <p:sldId id="294" r:id="rId22"/>
    <p:sldId id="296" r:id="rId23"/>
    <p:sldId id="298" r:id="rId24"/>
    <p:sldId id="305" r:id="rId25"/>
    <p:sldId id="311" r:id="rId26"/>
    <p:sldId id="308" r:id="rId27"/>
    <p:sldId id="309" r:id="rId28"/>
    <p:sldId id="314" r:id="rId29"/>
    <p:sldId id="315" r:id="rId30"/>
    <p:sldId id="317" r:id="rId31"/>
    <p:sldId id="300" r:id="rId32"/>
    <p:sldId id="319" r:id="rId33"/>
    <p:sldId id="321" r:id="rId34"/>
    <p:sldId id="323" r:id="rId35"/>
    <p:sldId id="325" r:id="rId36"/>
    <p:sldId id="328" r:id="rId37"/>
    <p:sldId id="327" r:id="rId38"/>
    <p:sldId id="330" r:id="rId39"/>
    <p:sldId id="301" r:id="rId40"/>
    <p:sldId id="302" r:id="rId41"/>
    <p:sldId id="331" r:id="rId42"/>
    <p:sldId id="333" r:id="rId43"/>
    <p:sldId id="335" r:id="rId44"/>
    <p:sldId id="337" r:id="rId45"/>
    <p:sldId id="341" r:id="rId46"/>
    <p:sldId id="342" r:id="rId47"/>
    <p:sldId id="347" r:id="rId48"/>
    <p:sldId id="343" r:id="rId49"/>
    <p:sldId id="345" r:id="rId50"/>
    <p:sldId id="34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19AD9E-D7E6-4B4F-912C-CE6273096488}" type="datetimeFigureOut">
              <a:rPr lang="en-IN" smtClean="0"/>
              <a:pPr/>
              <a:t>23-12-2021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D44CE-F3BC-464A-BDE0-5736518377E9}" type="slidenum">
              <a:rPr lang="en-IN" smtClean="0"/>
              <a:pPr/>
              <a:t>‹#›</a:t>
            </a:fld>
            <a:endParaRPr lang="en-IN"/>
          </a:p>
        </p:txBody>
      </p:sp>
    </p:spTree>
    <p:extLst>
      <p:ext uri="{BB962C8B-B14F-4D97-AF65-F5344CB8AC3E}">
        <p14:creationId xmlns:p14="http://schemas.microsoft.com/office/powerpoint/2010/main" xmlns="" val="1929161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DCC84E-1158-4BC0-9ED7-66C78A014927}" type="slidenum">
              <a:rPr lang="en-US"/>
              <a:pPr/>
              <a:t>7</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BF2944F-410B-4E59-9BEF-5E57AFBCAC65}" type="datetimeFigureOut">
              <a:rPr lang="en-IN" smtClean="0"/>
              <a:pPr/>
              <a:t>23-12-2021</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B39C6C3-5641-4580-9FBB-0AF9F9E0D3C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F2944F-410B-4E59-9BEF-5E57AFBCAC65}" type="datetimeFigureOut">
              <a:rPr lang="en-IN" smtClean="0"/>
              <a:pPr/>
              <a:t>23-12-2021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39C6C3-5641-4580-9FBB-0AF9F9E0D3C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F2944F-410B-4E59-9BEF-5E57AFBCAC65}" type="datetimeFigureOut">
              <a:rPr lang="en-IN" smtClean="0"/>
              <a:pPr/>
              <a:t>23-12-2021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39C6C3-5641-4580-9FBB-0AF9F9E0D3CC}"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342900"/>
            <a:ext cx="7772400" cy="1143000"/>
          </a:xfrm>
        </p:spPr>
        <p:txBody>
          <a:bodyPr/>
          <a:lstStyle/>
          <a:p>
            <a:r>
              <a:rPr lang="en-US"/>
              <a:t>Click to edit Master title style</a:t>
            </a:r>
            <a:endParaRPr lang="en-IN"/>
          </a:p>
        </p:txBody>
      </p:sp>
      <p:sp>
        <p:nvSpPr>
          <p:cNvPr id="3" name="Table Placeholder 2"/>
          <p:cNvSpPr>
            <a:spLocks noGrp="1"/>
          </p:cNvSpPr>
          <p:nvPr>
            <p:ph type="tbl" idx="1"/>
          </p:nvPr>
        </p:nvSpPr>
        <p:spPr>
          <a:xfrm>
            <a:off x="685800" y="1981200"/>
            <a:ext cx="7772400" cy="4114800"/>
          </a:xfrm>
        </p:spPr>
        <p:txBody>
          <a:bodyPr/>
          <a:lstStyle/>
          <a:p>
            <a:endParaRPr lang="en-IN"/>
          </a:p>
        </p:txBody>
      </p:sp>
    </p:spTree>
    <p:extLst>
      <p:ext uri="{BB962C8B-B14F-4D97-AF65-F5344CB8AC3E}">
        <p14:creationId xmlns:p14="http://schemas.microsoft.com/office/powerpoint/2010/main" xmlns="" val="358782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BF2944F-410B-4E59-9BEF-5E57AFBCAC65}" type="datetimeFigureOut">
              <a:rPr lang="en-IN" smtClean="0"/>
              <a:pPr/>
              <a:t>23-12-2021</a:t>
            </a:fld>
            <a:endParaRPr lang="en-IN"/>
          </a:p>
        </p:txBody>
      </p:sp>
      <p:sp>
        <p:nvSpPr>
          <p:cNvPr id="9" name="Slide Number Placeholder 8"/>
          <p:cNvSpPr>
            <a:spLocks noGrp="1"/>
          </p:cNvSpPr>
          <p:nvPr>
            <p:ph type="sldNum" sz="quarter" idx="15"/>
          </p:nvPr>
        </p:nvSpPr>
        <p:spPr/>
        <p:txBody>
          <a:bodyPr rtlCol="0"/>
          <a:lstStyle/>
          <a:p>
            <a:fld id="{4B39C6C3-5641-4580-9FBB-0AF9F9E0D3CC}"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BF2944F-410B-4E59-9BEF-5E57AFBCAC65}" type="datetimeFigureOut">
              <a:rPr lang="en-IN" smtClean="0"/>
              <a:pPr/>
              <a:t>23-12-2021</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B39C6C3-5641-4580-9FBB-0AF9F9E0D3CC}"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BF2944F-410B-4E59-9BEF-5E57AFBCAC65}" type="datetimeFigureOut">
              <a:rPr lang="en-IN" smtClean="0"/>
              <a:pPr/>
              <a:t>23-12-2021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39C6C3-5641-4580-9FBB-0AF9F9E0D3CC}"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BF2944F-410B-4E59-9BEF-5E57AFBCAC65}" type="datetimeFigureOut">
              <a:rPr lang="en-IN" smtClean="0"/>
              <a:pPr/>
              <a:t>23-12-2021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B39C6C3-5641-4580-9FBB-0AF9F9E0D3CC}"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BF2944F-410B-4E59-9BEF-5E57AFBCAC65}" type="datetimeFigureOut">
              <a:rPr lang="en-IN" smtClean="0"/>
              <a:pPr/>
              <a:t>23-12-2021</a:t>
            </a:fld>
            <a:endParaRPr lang="en-IN"/>
          </a:p>
        </p:txBody>
      </p:sp>
      <p:sp>
        <p:nvSpPr>
          <p:cNvPr id="7" name="Slide Number Placeholder 6"/>
          <p:cNvSpPr>
            <a:spLocks noGrp="1"/>
          </p:cNvSpPr>
          <p:nvPr>
            <p:ph type="sldNum" sz="quarter" idx="11"/>
          </p:nvPr>
        </p:nvSpPr>
        <p:spPr/>
        <p:txBody>
          <a:bodyPr rtlCol="0"/>
          <a:lstStyle/>
          <a:p>
            <a:fld id="{4B39C6C3-5641-4580-9FBB-0AF9F9E0D3CC}"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2944F-410B-4E59-9BEF-5E57AFBCAC65}" type="datetimeFigureOut">
              <a:rPr lang="en-IN" smtClean="0"/>
              <a:pPr/>
              <a:t>23-12-2021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B39C6C3-5641-4580-9FBB-0AF9F9E0D3C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BF2944F-410B-4E59-9BEF-5E57AFBCAC65}" type="datetimeFigureOut">
              <a:rPr lang="en-IN" smtClean="0"/>
              <a:pPr/>
              <a:t>23-12-2021</a:t>
            </a:fld>
            <a:endParaRPr lang="en-IN"/>
          </a:p>
        </p:txBody>
      </p:sp>
      <p:sp>
        <p:nvSpPr>
          <p:cNvPr id="22" name="Slide Number Placeholder 21"/>
          <p:cNvSpPr>
            <a:spLocks noGrp="1"/>
          </p:cNvSpPr>
          <p:nvPr>
            <p:ph type="sldNum" sz="quarter" idx="15"/>
          </p:nvPr>
        </p:nvSpPr>
        <p:spPr/>
        <p:txBody>
          <a:bodyPr rtlCol="0"/>
          <a:lstStyle/>
          <a:p>
            <a:fld id="{4B39C6C3-5641-4580-9FBB-0AF9F9E0D3CC}"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BF2944F-410B-4E59-9BEF-5E57AFBCAC65}" type="datetimeFigureOut">
              <a:rPr lang="en-IN" smtClean="0"/>
              <a:pPr/>
              <a:t>23-12-2021</a:t>
            </a:fld>
            <a:endParaRPr lang="en-IN"/>
          </a:p>
        </p:txBody>
      </p:sp>
      <p:sp>
        <p:nvSpPr>
          <p:cNvPr id="18" name="Slide Number Placeholder 17"/>
          <p:cNvSpPr>
            <a:spLocks noGrp="1"/>
          </p:cNvSpPr>
          <p:nvPr>
            <p:ph type="sldNum" sz="quarter" idx="11"/>
          </p:nvPr>
        </p:nvSpPr>
        <p:spPr/>
        <p:txBody>
          <a:bodyPr rtlCol="0"/>
          <a:lstStyle/>
          <a:p>
            <a:fld id="{4B39C6C3-5641-4580-9FBB-0AF9F9E0D3CC}"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F2944F-410B-4E59-9BEF-5E57AFBCAC65}" type="datetimeFigureOut">
              <a:rPr lang="en-IN" smtClean="0"/>
              <a:pPr/>
              <a:t>23-12-2021</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B39C6C3-5641-4580-9FBB-0AF9F9E0D3C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 id="2147483955"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3.xml"/><Relationship Id="rId1" Type="http://schemas.openxmlformats.org/officeDocument/2006/relationships/vmlDrawing" Target="../drawings/vmlDrawing10.v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8229600" cy="3816424"/>
          </a:xfrm>
        </p:spPr>
        <p:txBody>
          <a:bodyPr>
            <a:normAutofit fontScale="90000"/>
          </a:bodyPr>
          <a:lstStyle/>
          <a:p>
            <a:pPr algn="ctr"/>
            <a:r>
              <a:rPr lang="en-IN" sz="6000" b="1" dirty="0" smtClean="0">
                <a:solidFill>
                  <a:schemeClr val="tx2">
                    <a:lumMod val="50000"/>
                  </a:schemeClr>
                </a:solidFill>
              </a:rPr>
              <a:t>MALIGNANT TUMORS OF NASOPHARYNX </a:t>
            </a:r>
            <a:r>
              <a:rPr lang="en-IN" sz="6000" b="1" dirty="0" smtClean="0">
                <a:solidFill>
                  <a:schemeClr val="tx2">
                    <a:lumMod val="50000"/>
                  </a:schemeClr>
                </a:solidFill>
              </a:rPr>
              <a:t/>
            </a:r>
            <a:br>
              <a:rPr lang="en-IN" sz="6000" b="1" dirty="0" smtClean="0">
                <a:solidFill>
                  <a:schemeClr val="tx2">
                    <a:lumMod val="50000"/>
                  </a:schemeClr>
                </a:solidFill>
              </a:rPr>
            </a:br>
            <a:r>
              <a:rPr lang="en-IN" sz="6000" b="1" dirty="0" smtClean="0">
                <a:solidFill>
                  <a:schemeClr val="tx2">
                    <a:lumMod val="50000"/>
                  </a:schemeClr>
                </a:solidFill>
              </a:rPr>
              <a:t/>
            </a:r>
            <a:br>
              <a:rPr lang="en-IN" sz="6000" b="1" dirty="0" smtClean="0">
                <a:solidFill>
                  <a:schemeClr val="tx2">
                    <a:lumMod val="50000"/>
                  </a:schemeClr>
                </a:solidFill>
              </a:rPr>
            </a:br>
            <a:r>
              <a:rPr lang="en-IN" sz="3100" b="1" dirty="0" smtClean="0">
                <a:solidFill>
                  <a:schemeClr val="tx2">
                    <a:lumMod val="50000"/>
                  </a:schemeClr>
                </a:solidFill>
              </a:rPr>
              <a:t>Dr. </a:t>
            </a:r>
            <a:r>
              <a:rPr lang="en-IN" sz="3100" b="1" dirty="0" err="1" smtClean="0">
                <a:solidFill>
                  <a:schemeClr val="tx2">
                    <a:lumMod val="50000"/>
                  </a:schemeClr>
                </a:solidFill>
              </a:rPr>
              <a:t>Prathana</a:t>
            </a:r>
            <a:r>
              <a:rPr lang="en-IN" sz="3100" b="1" dirty="0" smtClean="0">
                <a:solidFill>
                  <a:schemeClr val="tx2">
                    <a:lumMod val="50000"/>
                  </a:schemeClr>
                </a:solidFill>
              </a:rPr>
              <a:t> Seles</a:t>
            </a:r>
            <a:br>
              <a:rPr lang="en-IN" sz="3100" b="1" dirty="0" smtClean="0">
                <a:solidFill>
                  <a:schemeClr val="tx2">
                    <a:lumMod val="50000"/>
                  </a:schemeClr>
                </a:solidFill>
              </a:rPr>
            </a:br>
            <a:r>
              <a:rPr lang="en-IN" sz="3100" b="1" dirty="0" smtClean="0">
                <a:solidFill>
                  <a:schemeClr val="tx2">
                    <a:lumMod val="50000"/>
                  </a:schemeClr>
                </a:solidFill>
              </a:rPr>
              <a:t>SR - </a:t>
            </a:r>
            <a:r>
              <a:rPr lang="en-IN" sz="3100" b="1" dirty="0" err="1" smtClean="0">
                <a:solidFill>
                  <a:schemeClr val="tx2">
                    <a:lumMod val="50000"/>
                  </a:schemeClr>
                </a:solidFill>
              </a:rPr>
              <a:t>Ent</a:t>
            </a:r>
            <a:r>
              <a:rPr lang="en-IN" sz="3100" b="1" dirty="0" smtClean="0">
                <a:solidFill>
                  <a:schemeClr val="tx2">
                    <a:lumMod val="50000"/>
                  </a:schemeClr>
                </a:solidFill>
              </a:rPr>
              <a:t> Department</a:t>
            </a:r>
            <a:br>
              <a:rPr lang="en-IN" sz="3100" b="1" dirty="0" smtClean="0">
                <a:solidFill>
                  <a:schemeClr val="tx2">
                    <a:lumMod val="50000"/>
                  </a:schemeClr>
                </a:solidFill>
              </a:rPr>
            </a:br>
            <a:r>
              <a:rPr lang="en-IN" sz="3100" b="1" dirty="0" smtClean="0">
                <a:solidFill>
                  <a:schemeClr val="tx2">
                    <a:lumMod val="50000"/>
                  </a:schemeClr>
                </a:solidFill>
              </a:rPr>
              <a:t>TMCH</a:t>
            </a:r>
            <a:endParaRPr lang="en-IN" sz="6000" b="1" dirty="0">
              <a:solidFill>
                <a:schemeClr val="tx2">
                  <a:lumMod val="50000"/>
                </a:schemeClr>
              </a:solidFill>
            </a:endParaRPr>
          </a:p>
        </p:txBody>
      </p:sp>
    </p:spTree>
    <p:extLst>
      <p:ext uri="{BB962C8B-B14F-4D97-AF65-F5344CB8AC3E}">
        <p14:creationId xmlns:p14="http://schemas.microsoft.com/office/powerpoint/2010/main" xmlns="" val="3116904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Aetiology of NPC</a:t>
            </a:r>
          </a:p>
        </p:txBody>
      </p:sp>
      <p:sp>
        <p:nvSpPr>
          <p:cNvPr id="16387" name="Rectangle 3"/>
          <p:cNvSpPr>
            <a:spLocks noGrp="1" noChangeArrowheads="1"/>
          </p:cNvSpPr>
          <p:nvPr>
            <p:ph sz="quarter" idx="1"/>
          </p:nvPr>
        </p:nvSpPr>
        <p:spPr>
          <a:xfrm>
            <a:off x="685800" y="1981200"/>
            <a:ext cx="7315200" cy="4114800"/>
          </a:xfrm>
        </p:spPr>
        <p:txBody>
          <a:bodyPr>
            <a:normAutofit/>
          </a:bodyPr>
          <a:lstStyle/>
          <a:p>
            <a:pPr>
              <a:lnSpc>
                <a:spcPct val="90000"/>
              </a:lnSpc>
              <a:buFont typeface="Monotype Sorts" pitchFamily="2" charset="2"/>
              <a:buNone/>
            </a:pPr>
            <a:r>
              <a:rPr lang="en-US">
                <a:solidFill>
                  <a:srgbClr val="FF9966"/>
                </a:solidFill>
              </a:rPr>
              <a:t>Environmental factors</a:t>
            </a:r>
          </a:p>
          <a:p>
            <a:pPr>
              <a:lnSpc>
                <a:spcPct val="90000"/>
              </a:lnSpc>
            </a:pPr>
            <a:r>
              <a:rPr lang="en-US" sz="2600"/>
              <a:t>Geographical clustering in Southern China</a:t>
            </a:r>
          </a:p>
          <a:p>
            <a:pPr>
              <a:lnSpc>
                <a:spcPct val="90000"/>
              </a:lnSpc>
            </a:pPr>
            <a:r>
              <a:rPr lang="en-US" sz="2600"/>
              <a:t>Time Trend:  High risks among Chinese in Southern China</a:t>
            </a:r>
            <a:endParaRPr lang="en-US"/>
          </a:p>
          <a:p>
            <a:pPr lvl="1">
              <a:lnSpc>
                <a:spcPct val="90000"/>
              </a:lnSpc>
            </a:pPr>
            <a:r>
              <a:rPr lang="en-US"/>
              <a:t>Incidence in Hong Kong, Singapore virtually remained unchanged 50 yrs</a:t>
            </a:r>
          </a:p>
          <a:p>
            <a:pPr lvl="1">
              <a:lnSpc>
                <a:spcPct val="90000"/>
              </a:lnSpc>
            </a:pPr>
            <a:r>
              <a:rPr lang="en-US"/>
              <a:t>2nd and 3rd generation born in USA shows decline</a:t>
            </a:r>
          </a:p>
          <a:p>
            <a:pPr>
              <a:lnSpc>
                <a:spcPct val="90000"/>
              </a:lnSpc>
            </a:pPr>
            <a:r>
              <a:rPr lang="en-US" sz="2600"/>
              <a:t>NPC constitute 16% of all malignant tumors among the chinese</a:t>
            </a:r>
          </a:p>
        </p:txBody>
      </p:sp>
      <p:graphicFrame>
        <p:nvGraphicFramePr>
          <p:cNvPr id="16388" name="Object 4"/>
          <p:cNvGraphicFramePr>
            <a:graphicFrameLocks noChangeAspect="1"/>
          </p:cNvGraphicFramePr>
          <p:nvPr/>
        </p:nvGraphicFramePr>
        <p:xfrm>
          <a:off x="7162800" y="3429000"/>
          <a:ext cx="1409700" cy="2667000"/>
        </p:xfrm>
        <a:graphic>
          <a:graphicData uri="http://schemas.openxmlformats.org/presentationml/2006/ole">
            <p:oleObj spid="_x0000_s3090" name="Clip" r:id="rId3" imgW="520294" imgH="981151" progId="">
              <p:embed/>
            </p:oleObj>
          </a:graphicData>
        </a:graphic>
      </p:graphicFrame>
    </p:spTree>
    <p:extLst>
      <p:ext uri="{BB962C8B-B14F-4D97-AF65-F5344CB8AC3E}">
        <p14:creationId xmlns:p14="http://schemas.microsoft.com/office/powerpoint/2010/main" xmlns="" val="3610898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n-US" dirty="0"/>
          </a:p>
        </p:txBody>
      </p:sp>
      <p:sp>
        <p:nvSpPr>
          <p:cNvPr id="17411" name="Rectangle 3"/>
          <p:cNvSpPr>
            <a:spLocks noGrp="1" noChangeArrowheads="1"/>
          </p:cNvSpPr>
          <p:nvPr>
            <p:ph sz="quarter" idx="1"/>
          </p:nvPr>
        </p:nvSpPr>
        <p:spPr/>
        <p:txBody>
          <a:bodyPr/>
          <a:lstStyle/>
          <a:p>
            <a:r>
              <a:rPr lang="en-US" dirty="0"/>
              <a:t>Smoking and Alcohol consumption</a:t>
            </a:r>
          </a:p>
          <a:p>
            <a:r>
              <a:rPr lang="en-US" dirty="0"/>
              <a:t>Occupational</a:t>
            </a:r>
          </a:p>
          <a:p>
            <a:pPr lvl="1"/>
            <a:r>
              <a:rPr lang="en-US" dirty="0"/>
              <a:t>Exposure to nickel, chromium</a:t>
            </a:r>
          </a:p>
          <a:p>
            <a:pPr lvl="1"/>
            <a:r>
              <a:rPr lang="en-US" dirty="0"/>
              <a:t>Radioactive metal</a:t>
            </a:r>
          </a:p>
          <a:p>
            <a:pPr lvl="1"/>
            <a:r>
              <a:rPr lang="en-US" dirty="0"/>
              <a:t>Inhalation of chemical fumes</a:t>
            </a:r>
          </a:p>
        </p:txBody>
      </p:sp>
      <p:graphicFrame>
        <p:nvGraphicFramePr>
          <p:cNvPr id="17413" name="Object 5"/>
          <p:cNvGraphicFramePr>
            <a:graphicFrameLocks noChangeAspect="1"/>
          </p:cNvGraphicFramePr>
          <p:nvPr/>
        </p:nvGraphicFramePr>
        <p:xfrm>
          <a:off x="6248400" y="3657600"/>
          <a:ext cx="1984375" cy="2590800"/>
        </p:xfrm>
        <a:graphic>
          <a:graphicData uri="http://schemas.openxmlformats.org/presentationml/2006/ole">
            <p:oleObj spid="_x0000_s4114" name="Clip" r:id="rId3" imgW="1026871" imgH="1341425" progId="">
              <p:embed/>
            </p:oleObj>
          </a:graphicData>
        </a:graphic>
      </p:graphicFrame>
    </p:spTree>
    <p:extLst>
      <p:ext uri="{BB962C8B-B14F-4D97-AF65-F5344CB8AC3E}">
        <p14:creationId xmlns:p14="http://schemas.microsoft.com/office/powerpoint/2010/main" xmlns="" val="117152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en-US"/>
          </a:p>
        </p:txBody>
      </p:sp>
      <p:sp>
        <p:nvSpPr>
          <p:cNvPr id="18435" name="Rectangle 3"/>
          <p:cNvSpPr>
            <a:spLocks noGrp="1" noChangeArrowheads="1"/>
          </p:cNvSpPr>
          <p:nvPr>
            <p:ph sz="quarter" idx="1"/>
          </p:nvPr>
        </p:nvSpPr>
        <p:spPr/>
        <p:txBody>
          <a:bodyPr/>
          <a:lstStyle/>
          <a:p>
            <a:r>
              <a:rPr lang="en-US"/>
              <a:t>Ingestions</a:t>
            </a:r>
          </a:p>
          <a:p>
            <a:pPr lvl="1"/>
            <a:r>
              <a:rPr lang="en-US"/>
              <a:t>Salted fish - Nitrosamine</a:t>
            </a:r>
          </a:p>
          <a:p>
            <a:pPr lvl="1"/>
            <a:r>
              <a:rPr lang="en-US"/>
              <a:t>Smoked food</a:t>
            </a:r>
          </a:p>
          <a:p>
            <a:r>
              <a:rPr lang="en-US"/>
              <a:t>Drugs</a:t>
            </a:r>
          </a:p>
          <a:p>
            <a:pPr lvl="1"/>
            <a:r>
              <a:rPr lang="en-US"/>
              <a:t>Chinese herbal medicine</a:t>
            </a:r>
          </a:p>
          <a:p>
            <a:pPr lvl="1"/>
            <a:endParaRPr lang="en-US"/>
          </a:p>
        </p:txBody>
      </p:sp>
      <p:graphicFrame>
        <p:nvGraphicFramePr>
          <p:cNvPr id="18437" name="Object 5"/>
          <p:cNvGraphicFramePr>
            <a:graphicFrameLocks noChangeAspect="1"/>
          </p:cNvGraphicFramePr>
          <p:nvPr/>
        </p:nvGraphicFramePr>
        <p:xfrm>
          <a:off x="2971800" y="4724400"/>
          <a:ext cx="1905000" cy="1557338"/>
        </p:xfrm>
        <a:graphic>
          <a:graphicData uri="http://schemas.openxmlformats.org/presentationml/2006/ole">
            <p:oleObj spid="_x0000_s5152" name="Clip" r:id="rId3" imgW="1350720" imgH="1100520" progId="">
              <p:embed/>
            </p:oleObj>
          </a:graphicData>
        </a:graphic>
      </p:graphicFrame>
      <p:graphicFrame>
        <p:nvGraphicFramePr>
          <p:cNvPr id="18438" name="Object 6"/>
          <p:cNvGraphicFramePr>
            <a:graphicFrameLocks noChangeAspect="1"/>
          </p:cNvGraphicFramePr>
          <p:nvPr/>
        </p:nvGraphicFramePr>
        <p:xfrm>
          <a:off x="5410200" y="1524000"/>
          <a:ext cx="2268538" cy="966788"/>
        </p:xfrm>
        <a:graphic>
          <a:graphicData uri="http://schemas.openxmlformats.org/presentationml/2006/ole">
            <p:oleObj spid="_x0000_s5153" name="Clip" r:id="rId4" imgW="1115280" imgH="473040" progId="">
              <p:embed/>
            </p:oleObj>
          </a:graphicData>
        </a:graphic>
      </p:graphicFrame>
    </p:spTree>
    <p:extLst>
      <p:ext uri="{BB962C8B-B14F-4D97-AF65-F5344CB8AC3E}">
        <p14:creationId xmlns:p14="http://schemas.microsoft.com/office/powerpoint/2010/main" xmlns="" val="1248246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p>
        </p:txBody>
      </p:sp>
      <p:sp>
        <p:nvSpPr>
          <p:cNvPr id="19459" name="Rectangle 3"/>
          <p:cNvSpPr>
            <a:spLocks noGrp="1" noChangeArrowheads="1"/>
          </p:cNvSpPr>
          <p:nvPr>
            <p:ph sz="quarter" idx="1"/>
          </p:nvPr>
        </p:nvSpPr>
        <p:spPr/>
        <p:txBody>
          <a:bodyPr/>
          <a:lstStyle/>
          <a:p>
            <a:r>
              <a:rPr lang="en-US"/>
              <a:t>Cooking habits</a:t>
            </a:r>
          </a:p>
          <a:p>
            <a:pPr lvl="1"/>
            <a:r>
              <a:rPr lang="en-US"/>
              <a:t>Household smoke and fumes</a:t>
            </a:r>
          </a:p>
          <a:p>
            <a:r>
              <a:rPr lang="en-US"/>
              <a:t>Religious practice</a:t>
            </a:r>
          </a:p>
          <a:p>
            <a:pPr lvl="1"/>
            <a:r>
              <a:rPr lang="en-US"/>
              <a:t>Incense and joss stick smoke</a:t>
            </a:r>
          </a:p>
          <a:p>
            <a:r>
              <a:rPr lang="en-US"/>
              <a:t>Socioeconomic status</a:t>
            </a:r>
          </a:p>
          <a:p>
            <a:pPr lvl="1"/>
            <a:r>
              <a:rPr lang="en-US"/>
              <a:t>Nutritional deficiencies eg. Vitamin A &amp; C</a:t>
            </a:r>
          </a:p>
        </p:txBody>
      </p:sp>
      <p:graphicFrame>
        <p:nvGraphicFramePr>
          <p:cNvPr id="19461" name="Object 5"/>
          <p:cNvGraphicFramePr>
            <a:graphicFrameLocks noChangeAspect="1"/>
          </p:cNvGraphicFramePr>
          <p:nvPr/>
        </p:nvGraphicFramePr>
        <p:xfrm>
          <a:off x="5935663" y="914400"/>
          <a:ext cx="2474912" cy="2743200"/>
        </p:xfrm>
        <a:graphic>
          <a:graphicData uri="http://schemas.openxmlformats.org/presentationml/2006/ole">
            <p:oleObj spid="_x0000_s6161" name="Clip" r:id="rId3" imgW="1713600" imgH="1900440" progId="">
              <p:embed/>
            </p:oleObj>
          </a:graphicData>
        </a:graphic>
      </p:graphicFrame>
    </p:spTree>
    <p:extLst>
      <p:ext uri="{BB962C8B-B14F-4D97-AF65-F5344CB8AC3E}">
        <p14:creationId xmlns:p14="http://schemas.microsoft.com/office/powerpoint/2010/main" xmlns="" val="1421804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26"/>
          <p:cNvSpPr>
            <a:spLocks noGrp="1" noChangeArrowheads="1"/>
          </p:cNvSpPr>
          <p:nvPr>
            <p:ph type="title"/>
          </p:nvPr>
        </p:nvSpPr>
        <p:spPr>
          <a:xfrm>
            <a:off x="1143000" y="533400"/>
            <a:ext cx="7467600" cy="1143000"/>
          </a:xfrm>
        </p:spPr>
        <p:txBody>
          <a:bodyPr>
            <a:normAutofit/>
          </a:bodyPr>
          <a:lstStyle/>
          <a:p>
            <a:r>
              <a:rPr lang="en-US"/>
              <a:t>Aetiological role of Epstein-Barr virus in NPC</a:t>
            </a:r>
          </a:p>
        </p:txBody>
      </p:sp>
      <p:sp>
        <p:nvSpPr>
          <p:cNvPr id="56323" name="Rectangle 1027"/>
          <p:cNvSpPr>
            <a:spLocks noGrp="1" noChangeArrowheads="1"/>
          </p:cNvSpPr>
          <p:nvPr>
            <p:ph sz="quarter" idx="1"/>
          </p:nvPr>
        </p:nvSpPr>
        <p:spPr/>
        <p:txBody>
          <a:bodyPr>
            <a:normAutofit fontScale="92500" lnSpcReduction="20000"/>
          </a:bodyPr>
          <a:lstStyle/>
          <a:p>
            <a:r>
              <a:rPr lang="en-US" dirty="0"/>
              <a:t>More than 90% of patients having elevated antibody </a:t>
            </a:r>
            <a:r>
              <a:rPr lang="en-US" dirty="0" err="1"/>
              <a:t>titres</a:t>
            </a:r>
            <a:r>
              <a:rPr lang="en-US" dirty="0"/>
              <a:t> to Epstein-Barr virus are those who have NPC of the undifferentiated / poorly differentiated forms</a:t>
            </a:r>
          </a:p>
          <a:p>
            <a:r>
              <a:rPr lang="en-US" dirty="0"/>
              <a:t>Moderate to well differentiated NPC are devoid of Epstein-Barr virus antigen</a:t>
            </a:r>
          </a:p>
          <a:p>
            <a:r>
              <a:rPr lang="en-US" dirty="0"/>
              <a:t>Thus the role of virus in NPC is still </a:t>
            </a:r>
            <a:r>
              <a:rPr lang="en-US" dirty="0" smtClean="0"/>
              <a:t>controversial</a:t>
            </a:r>
          </a:p>
          <a:p>
            <a:r>
              <a:rPr lang="en-US" dirty="0"/>
              <a:t>Association of EB virus with nasopharyngeal carcinoma: EB virus belongs to herpes family. It is </a:t>
            </a:r>
            <a:r>
              <a:rPr lang="en-US" dirty="0" err="1"/>
              <a:t>lymphotrophic</a:t>
            </a:r>
            <a:r>
              <a:rPr lang="en-US" dirty="0"/>
              <a:t> in nature. Its action is restricted to B lymphocytes. EB virus was found in abundance in the </a:t>
            </a:r>
            <a:r>
              <a:rPr lang="en-US" dirty="0" err="1"/>
              <a:t>lymphoepithelium</a:t>
            </a:r>
            <a:r>
              <a:rPr lang="en-US" dirty="0"/>
              <a:t> of the </a:t>
            </a:r>
            <a:r>
              <a:rPr lang="en-US" dirty="0" err="1"/>
              <a:t>nasopharynx</a:t>
            </a:r>
            <a:r>
              <a:rPr lang="en-US" dirty="0"/>
              <a:t>. Primary infection of this virus takes place in childhood and is always accompanied by </a:t>
            </a:r>
            <a:r>
              <a:rPr lang="en-US" dirty="0" err="1"/>
              <a:t>seroconversion</a:t>
            </a:r>
            <a:r>
              <a:rPr lang="en-US" dirty="0"/>
              <a:t>. EB virus is present in dormant state in small numbers of circulating B cells or in saliva. This virus may be reactivated during </a:t>
            </a:r>
            <a:r>
              <a:rPr lang="en-US" dirty="0" err="1"/>
              <a:t>immunocompromised</a:t>
            </a:r>
            <a:r>
              <a:rPr lang="en-US" dirty="0"/>
              <a:t> states</a:t>
            </a:r>
          </a:p>
          <a:p>
            <a:endParaRPr lang="en-US" sz="2800" dirty="0"/>
          </a:p>
          <a:p>
            <a:endParaRPr lang="en-US" dirty="0"/>
          </a:p>
        </p:txBody>
      </p:sp>
    </p:spTree>
    <p:extLst>
      <p:ext uri="{BB962C8B-B14F-4D97-AF65-F5344CB8AC3E}">
        <p14:creationId xmlns:p14="http://schemas.microsoft.com/office/powerpoint/2010/main" xmlns="" val="1353711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30" y="260648"/>
            <a:ext cx="7848600" cy="6555641"/>
          </a:xfrm>
          <a:prstGeom prst="rect">
            <a:avLst/>
          </a:prstGeom>
        </p:spPr>
        <p:txBody>
          <a:bodyPr wrap="square">
            <a:spAutoFit/>
          </a:bodyPr>
          <a:lstStyle/>
          <a:p>
            <a:r>
              <a:rPr lang="en-US" sz="2000" b="1" dirty="0" smtClean="0">
                <a:solidFill>
                  <a:schemeClr val="accent4">
                    <a:lumMod val="75000"/>
                  </a:schemeClr>
                </a:solidFill>
              </a:rPr>
              <a:t>                                  </a:t>
            </a:r>
            <a:r>
              <a:rPr lang="en-US" sz="2000" b="1" dirty="0" err="1" smtClean="0">
                <a:solidFill>
                  <a:schemeClr val="accent4">
                    <a:lumMod val="75000"/>
                  </a:schemeClr>
                </a:solidFill>
              </a:rPr>
              <a:t>Aetiology</a:t>
            </a:r>
            <a:r>
              <a:rPr lang="en-US" sz="2000" b="1" dirty="0">
                <a:solidFill>
                  <a:schemeClr val="accent4">
                    <a:lumMod val="75000"/>
                  </a:schemeClr>
                </a:solidFill>
              </a:rPr>
              <a:t>:</a:t>
            </a:r>
          </a:p>
          <a:p>
            <a:r>
              <a:rPr lang="en-US" sz="2000" dirty="0"/>
              <a:t>1. Epstein - Barr virus: E.B. virus infections have been postulated to be the etiological agent responsible for nasopharyngeal carcinoma. The presence of raised antibody titers, and demonstration of viral genome in tumor cells are ample proof.</a:t>
            </a:r>
          </a:p>
          <a:p>
            <a:r>
              <a:rPr lang="en-US" sz="2000" dirty="0"/>
              <a:t>2. Exposure to chemical agents i.e. tobacco, drugs, and plant products.</a:t>
            </a:r>
          </a:p>
          <a:p>
            <a:r>
              <a:rPr lang="en-US" sz="2000" dirty="0"/>
              <a:t>3. Dietary factors: Ingestion of salted fish, preserved vegetables, fermented food stuff containing Nitrosamines and nitro precursors.</a:t>
            </a:r>
          </a:p>
          <a:p>
            <a:r>
              <a:rPr lang="en-US" sz="2000" dirty="0"/>
              <a:t>4. Cooking habits: Household smoke and fumes</a:t>
            </a:r>
          </a:p>
          <a:p>
            <a:r>
              <a:rPr lang="en-US" sz="2000" dirty="0"/>
              <a:t>5. Religious practices: like incense and joss stick smoke</a:t>
            </a:r>
          </a:p>
          <a:p>
            <a:r>
              <a:rPr lang="en-US" sz="2000" dirty="0"/>
              <a:t>6. Occupation: Exposure to industrial fumes / chemicals, metal smelting, Formaldehyde, wood dust</a:t>
            </a:r>
          </a:p>
          <a:p>
            <a:r>
              <a:rPr lang="en-US" sz="2000" dirty="0"/>
              <a:t>7. Other causes: Socioeconomic status, Nutritional deficiencies, weaning habits</a:t>
            </a:r>
          </a:p>
          <a:p>
            <a:r>
              <a:rPr lang="en-US" sz="2000" dirty="0"/>
              <a:t>8. Genetic susceptibility: Many HLA </a:t>
            </a:r>
            <a:r>
              <a:rPr lang="en-US" sz="2000" dirty="0" err="1"/>
              <a:t>haplotypes</a:t>
            </a:r>
            <a:r>
              <a:rPr lang="en-US" sz="2000" dirty="0"/>
              <a:t> have been associated with increased incidence of nasopharyngeal carcinoma. The loci involved are the HLA-A, B and DR locus situated on the short arm of chromosome 6.</a:t>
            </a:r>
          </a:p>
        </p:txBody>
      </p:sp>
    </p:spTree>
    <p:extLst>
      <p:ext uri="{BB962C8B-B14F-4D97-AF65-F5344CB8AC3E}">
        <p14:creationId xmlns:p14="http://schemas.microsoft.com/office/powerpoint/2010/main" xmlns="" val="1620700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Grp="1" noChangeArrowheads="1"/>
          </p:cNvSpPr>
          <p:nvPr>
            <p:ph type="title"/>
          </p:nvPr>
        </p:nvSpPr>
        <p:spPr/>
        <p:txBody>
          <a:bodyPr/>
          <a:lstStyle/>
          <a:p>
            <a:r>
              <a:rPr lang="en-US"/>
              <a:t>Immunogenetics of NPC</a:t>
            </a:r>
          </a:p>
        </p:txBody>
      </p:sp>
      <p:sp>
        <p:nvSpPr>
          <p:cNvPr id="57347" name="Rectangle 1027"/>
          <p:cNvSpPr>
            <a:spLocks noGrp="1" noChangeArrowheads="1"/>
          </p:cNvSpPr>
          <p:nvPr>
            <p:ph sz="quarter" idx="1"/>
          </p:nvPr>
        </p:nvSpPr>
        <p:spPr>
          <a:xfrm>
            <a:off x="685800" y="1828800"/>
            <a:ext cx="7772400" cy="4114800"/>
          </a:xfrm>
        </p:spPr>
        <p:txBody>
          <a:bodyPr>
            <a:normAutofit lnSpcReduction="10000"/>
          </a:bodyPr>
          <a:lstStyle/>
          <a:p>
            <a:r>
              <a:rPr lang="en-US" sz="2800"/>
              <a:t>Prominent genetic susceptibility</a:t>
            </a:r>
          </a:p>
          <a:p>
            <a:pPr lvl="1"/>
            <a:r>
              <a:rPr lang="en-US" sz="2400"/>
              <a:t>High risk among southern Chinese population</a:t>
            </a:r>
          </a:p>
          <a:p>
            <a:pPr lvl="1"/>
            <a:r>
              <a:rPr lang="en-US" sz="2400"/>
              <a:t>Differential high risk in emigrant Chinese compared to indigenous population</a:t>
            </a:r>
          </a:p>
          <a:p>
            <a:pPr lvl="1"/>
            <a:r>
              <a:rPr lang="en-US" sz="2400"/>
              <a:t>Family clustering of NPC in Chinese</a:t>
            </a:r>
          </a:p>
          <a:p>
            <a:pPr lvl="1"/>
            <a:r>
              <a:rPr lang="en-US" sz="2400"/>
              <a:t>Elevated risk in people having genetic admixture with Chinese</a:t>
            </a:r>
          </a:p>
          <a:p>
            <a:pPr lvl="1"/>
            <a:r>
              <a:rPr lang="en-US" sz="2400"/>
              <a:t>Low risk in other racial groups despite living in high-risk countries eg. Indians in Malaysia/Singapore</a:t>
            </a:r>
          </a:p>
        </p:txBody>
      </p:sp>
    </p:spTree>
    <p:extLst>
      <p:ext uri="{BB962C8B-B14F-4D97-AF65-F5344CB8AC3E}">
        <p14:creationId xmlns:p14="http://schemas.microsoft.com/office/powerpoint/2010/main" xmlns="" val="2935871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720840"/>
            <a:ext cx="7920880" cy="3416320"/>
          </a:xfrm>
          <a:prstGeom prst="rect">
            <a:avLst/>
          </a:prstGeom>
        </p:spPr>
        <p:txBody>
          <a:bodyPr wrap="square">
            <a:spAutoFit/>
          </a:bodyPr>
          <a:lstStyle/>
          <a:p>
            <a:r>
              <a:rPr lang="en-US" sz="2400" b="1" dirty="0" smtClean="0"/>
              <a:t>Immunology in nasopharyngeal carcinoma:</a:t>
            </a:r>
          </a:p>
          <a:p>
            <a:r>
              <a:rPr lang="en-US" sz="2400" dirty="0" smtClean="0"/>
              <a:t>Cell mediated immunity: is impaired in patients with nasopharyngeal carcinoma. This can be demonstrated by </a:t>
            </a:r>
            <a:r>
              <a:rPr lang="en-US" sz="2400" dirty="0" err="1" smtClean="0"/>
              <a:t>Mantoux</a:t>
            </a:r>
            <a:r>
              <a:rPr lang="en-US" sz="2400" dirty="0" smtClean="0"/>
              <a:t> test (in vivo), and </a:t>
            </a:r>
            <a:r>
              <a:rPr lang="en-US" sz="2400" dirty="0" err="1" smtClean="0"/>
              <a:t>Phytohaemagglutinin</a:t>
            </a:r>
            <a:r>
              <a:rPr lang="en-US" sz="2400" dirty="0" smtClean="0"/>
              <a:t> response of lymphocytes (in vitro). It is possible that this defective specific cell mediated immunity to EB virus allows the virus to be reactivated in the salivary glands. Increased EB virus loads causes increased anti EB virus IgA antibodies.</a:t>
            </a:r>
            <a:endParaRPr lang="en-US" sz="2400" dirty="0"/>
          </a:p>
        </p:txBody>
      </p:sp>
    </p:spTree>
    <p:extLst>
      <p:ext uri="{BB962C8B-B14F-4D97-AF65-F5344CB8AC3E}">
        <p14:creationId xmlns:p14="http://schemas.microsoft.com/office/powerpoint/2010/main" xmlns="" val="277946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p:txBody>
          <a:bodyPr>
            <a:normAutofit/>
          </a:bodyPr>
          <a:lstStyle/>
          <a:p>
            <a:r>
              <a:rPr lang="en-US"/>
              <a:t>Histocompatibility Locus Antigen (HLA)</a:t>
            </a:r>
          </a:p>
        </p:txBody>
      </p:sp>
      <p:sp>
        <p:nvSpPr>
          <p:cNvPr id="58371" name="Rectangle 1027"/>
          <p:cNvSpPr>
            <a:spLocks noGrp="1" noChangeArrowheads="1"/>
          </p:cNvSpPr>
          <p:nvPr>
            <p:ph sz="quarter" idx="1"/>
          </p:nvPr>
        </p:nvSpPr>
        <p:spPr>
          <a:xfrm>
            <a:off x="685800" y="2133600"/>
            <a:ext cx="3810000" cy="4114800"/>
          </a:xfrm>
        </p:spPr>
        <p:txBody>
          <a:bodyPr/>
          <a:lstStyle/>
          <a:p>
            <a:r>
              <a:rPr lang="en-US" sz="2200"/>
              <a:t>HLA pattern</a:t>
            </a:r>
          </a:p>
          <a:p>
            <a:endParaRPr lang="en-US" sz="2200"/>
          </a:p>
          <a:p>
            <a:r>
              <a:rPr lang="en-US" sz="2200"/>
              <a:t>AW 19-B17</a:t>
            </a:r>
          </a:p>
          <a:p>
            <a:endParaRPr lang="en-US" sz="2200"/>
          </a:p>
          <a:p>
            <a:pPr>
              <a:buFont typeface="Monotype Sorts" pitchFamily="2" charset="2"/>
              <a:buNone/>
            </a:pPr>
            <a:endParaRPr lang="en-US" sz="2200"/>
          </a:p>
          <a:p>
            <a:r>
              <a:rPr lang="en-US" sz="2200"/>
              <a:t>A2-BW 46</a:t>
            </a:r>
          </a:p>
          <a:p>
            <a:endParaRPr lang="en-US" sz="2200"/>
          </a:p>
          <a:p>
            <a:pPr>
              <a:buFont typeface="Monotype Sorts" pitchFamily="2" charset="2"/>
              <a:buNone/>
            </a:pPr>
            <a:endParaRPr lang="en-US" sz="2200"/>
          </a:p>
          <a:p>
            <a:r>
              <a:rPr lang="en-US" sz="2200"/>
              <a:t>A2 without B17 or B46</a:t>
            </a:r>
          </a:p>
          <a:p>
            <a:endParaRPr lang="en-US" sz="2200"/>
          </a:p>
        </p:txBody>
      </p:sp>
      <p:sp>
        <p:nvSpPr>
          <p:cNvPr id="58372" name="Rectangle 1028"/>
          <p:cNvSpPr>
            <a:spLocks noGrp="1" noChangeArrowheads="1"/>
          </p:cNvSpPr>
          <p:nvPr>
            <p:ph sz="quarter" idx="2"/>
          </p:nvPr>
        </p:nvSpPr>
        <p:spPr>
          <a:xfrm>
            <a:off x="4648200" y="1905000"/>
            <a:ext cx="3810000" cy="4419600"/>
          </a:xfrm>
        </p:spPr>
        <p:txBody>
          <a:bodyPr/>
          <a:lstStyle/>
          <a:p>
            <a:pPr>
              <a:lnSpc>
                <a:spcPct val="90000"/>
              </a:lnSpc>
            </a:pPr>
            <a:r>
              <a:rPr lang="en-US" sz="2200"/>
              <a:t>Clinical behavior &amp; survival</a:t>
            </a:r>
          </a:p>
          <a:p>
            <a:pPr>
              <a:lnSpc>
                <a:spcPct val="90000"/>
              </a:lnSpc>
              <a:buFont typeface="Monotype Sorts" pitchFamily="2" charset="2"/>
              <a:buNone/>
            </a:pPr>
            <a:endParaRPr lang="en-US" sz="2200"/>
          </a:p>
          <a:p>
            <a:pPr>
              <a:lnSpc>
                <a:spcPct val="90000"/>
              </a:lnSpc>
              <a:buFont typeface="Monotype Sorts" pitchFamily="2" charset="2"/>
              <a:buNone/>
            </a:pPr>
            <a:r>
              <a:rPr lang="en-US" sz="1800"/>
              <a:t>Short term survival</a:t>
            </a:r>
          </a:p>
          <a:p>
            <a:pPr>
              <a:lnSpc>
                <a:spcPct val="90000"/>
              </a:lnSpc>
            </a:pPr>
            <a:r>
              <a:rPr lang="en-US" sz="1800"/>
              <a:t>Age&lt;30 years</a:t>
            </a:r>
          </a:p>
          <a:p>
            <a:pPr>
              <a:lnSpc>
                <a:spcPct val="90000"/>
              </a:lnSpc>
            </a:pPr>
            <a:r>
              <a:rPr lang="en-US" sz="1800"/>
              <a:t>Died&lt;2yrs</a:t>
            </a:r>
          </a:p>
          <a:p>
            <a:pPr>
              <a:lnSpc>
                <a:spcPct val="90000"/>
              </a:lnSpc>
            </a:pPr>
            <a:endParaRPr lang="en-US" sz="2200"/>
          </a:p>
          <a:p>
            <a:pPr>
              <a:lnSpc>
                <a:spcPct val="90000"/>
              </a:lnSpc>
            </a:pPr>
            <a:r>
              <a:rPr lang="en-US" sz="1800"/>
              <a:t>Intermediate term survival</a:t>
            </a:r>
          </a:p>
          <a:p>
            <a:pPr>
              <a:lnSpc>
                <a:spcPct val="90000"/>
              </a:lnSpc>
            </a:pPr>
            <a:r>
              <a:rPr lang="en-US" sz="1800"/>
              <a:t>Age&gt;30 yrs.</a:t>
            </a:r>
          </a:p>
          <a:p>
            <a:pPr>
              <a:lnSpc>
                <a:spcPct val="90000"/>
              </a:lnSpc>
            </a:pPr>
            <a:endParaRPr lang="en-US" sz="1800"/>
          </a:p>
          <a:p>
            <a:pPr>
              <a:lnSpc>
                <a:spcPct val="90000"/>
              </a:lnSpc>
              <a:buFont typeface="Monotype Sorts" pitchFamily="2" charset="2"/>
              <a:buNone/>
            </a:pPr>
            <a:endParaRPr lang="en-US" sz="1800"/>
          </a:p>
          <a:p>
            <a:pPr>
              <a:lnSpc>
                <a:spcPct val="90000"/>
              </a:lnSpc>
            </a:pPr>
            <a:r>
              <a:rPr lang="en-US" sz="1800"/>
              <a:t>Long term survival</a:t>
            </a:r>
          </a:p>
          <a:p>
            <a:pPr>
              <a:lnSpc>
                <a:spcPct val="90000"/>
              </a:lnSpc>
            </a:pPr>
            <a:r>
              <a:rPr lang="en-US" sz="1800"/>
              <a:t>5years survival:40%</a:t>
            </a:r>
          </a:p>
        </p:txBody>
      </p:sp>
    </p:spTree>
    <p:extLst>
      <p:ext uri="{BB962C8B-B14F-4D97-AF65-F5344CB8AC3E}">
        <p14:creationId xmlns:p14="http://schemas.microsoft.com/office/powerpoint/2010/main" xmlns="" val="1210414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305342"/>
            <a:ext cx="7344816" cy="5262979"/>
          </a:xfrm>
          <a:prstGeom prst="rect">
            <a:avLst/>
          </a:prstGeom>
        </p:spPr>
        <p:txBody>
          <a:bodyPr wrap="square">
            <a:spAutoFit/>
          </a:bodyPr>
          <a:lstStyle/>
          <a:p>
            <a:r>
              <a:rPr lang="en-US" sz="2400" b="1" dirty="0" smtClean="0"/>
              <a:t>Serologic markers of Nasopharyngeal carcinoma:</a:t>
            </a:r>
          </a:p>
          <a:p>
            <a:r>
              <a:rPr lang="en-US" sz="2400" dirty="0" smtClean="0"/>
              <a:t>Markers </a:t>
            </a:r>
            <a:r>
              <a:rPr lang="en-US" sz="2400" dirty="0" err="1" smtClean="0"/>
              <a:t>assocaited</a:t>
            </a:r>
            <a:r>
              <a:rPr lang="en-US" sz="2400" dirty="0" smtClean="0"/>
              <a:t> with nasopharyngeal carcinoma include:</a:t>
            </a:r>
          </a:p>
          <a:p>
            <a:r>
              <a:rPr lang="en-US" sz="2400" dirty="0" smtClean="0"/>
              <a:t>a. IgA and </a:t>
            </a:r>
            <a:r>
              <a:rPr lang="en-US" sz="2400" dirty="0" err="1" smtClean="0"/>
              <a:t>IgG</a:t>
            </a:r>
            <a:r>
              <a:rPr lang="en-US" sz="2400" dirty="0" smtClean="0"/>
              <a:t> to viral capsid antigen</a:t>
            </a:r>
          </a:p>
          <a:p>
            <a:r>
              <a:rPr lang="en-US" sz="2400" dirty="0" smtClean="0"/>
              <a:t>b. IgA and </a:t>
            </a:r>
            <a:r>
              <a:rPr lang="en-US" sz="2400" dirty="0" err="1" smtClean="0"/>
              <a:t>IgG</a:t>
            </a:r>
            <a:r>
              <a:rPr lang="en-US" sz="2400" dirty="0" smtClean="0"/>
              <a:t> to early antigen</a:t>
            </a:r>
          </a:p>
          <a:p>
            <a:r>
              <a:rPr lang="en-US" sz="2400" dirty="0" smtClean="0"/>
              <a:t>c. Antibody to nuclear antigen</a:t>
            </a:r>
          </a:p>
          <a:p>
            <a:r>
              <a:rPr lang="en-US" sz="2400" dirty="0" smtClean="0"/>
              <a:t>d. Antibody dependent cellular cytotoxicity antibodies</a:t>
            </a:r>
          </a:p>
          <a:p>
            <a:r>
              <a:rPr lang="en-US" sz="2400" dirty="0" smtClean="0"/>
              <a:t>Immunoglobulin IgA / VCA, </a:t>
            </a:r>
            <a:r>
              <a:rPr lang="en-US" sz="2400" dirty="0" err="1" smtClean="0"/>
              <a:t>IgG</a:t>
            </a:r>
            <a:r>
              <a:rPr lang="en-US" sz="2400" dirty="0" smtClean="0"/>
              <a:t> / VCA, and IgA / EA, </a:t>
            </a:r>
            <a:r>
              <a:rPr lang="en-US" sz="2400" dirty="0" err="1" smtClean="0"/>
              <a:t>IgG</a:t>
            </a:r>
            <a:r>
              <a:rPr lang="en-US" sz="2400" dirty="0" smtClean="0"/>
              <a:t> / EA are useful diagnostic markers of nasopharyngeal carcinoma. Their titers are related to the tumor load and advancing stage of the disease in untreated patients.</a:t>
            </a:r>
            <a:endParaRPr lang="en-US" sz="2400" dirty="0"/>
          </a:p>
        </p:txBody>
      </p:sp>
    </p:spTree>
    <p:extLst>
      <p:ext uri="{BB962C8B-B14F-4D97-AF65-F5344CB8AC3E}">
        <p14:creationId xmlns:p14="http://schemas.microsoft.com/office/powerpoint/2010/main" xmlns="" val="3172874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a:t>Cancer Growing Health Problem</a:t>
            </a:r>
          </a:p>
        </p:txBody>
      </p:sp>
      <p:sp>
        <p:nvSpPr>
          <p:cNvPr id="12291" name="Rectangle 3"/>
          <p:cNvSpPr>
            <a:spLocks noGrp="1" noChangeArrowheads="1"/>
          </p:cNvSpPr>
          <p:nvPr>
            <p:ph sz="quarter" idx="1"/>
          </p:nvPr>
        </p:nvSpPr>
        <p:spPr>
          <a:xfrm>
            <a:off x="762000" y="1981200"/>
            <a:ext cx="7391400" cy="4114800"/>
          </a:xfrm>
        </p:spPr>
        <p:txBody>
          <a:bodyPr/>
          <a:lstStyle/>
          <a:p>
            <a:r>
              <a:rPr lang="en-US" sz="2600"/>
              <a:t>World incidence:  8,068,404 people affected in 1998</a:t>
            </a:r>
          </a:p>
          <a:p>
            <a:pPr lvl="1"/>
            <a:r>
              <a:rPr lang="en-US"/>
              <a:t>Female:  3,782,881</a:t>
            </a:r>
          </a:p>
          <a:p>
            <a:pPr lvl="1"/>
            <a:r>
              <a:rPr lang="en-US"/>
              <a:t>Male:  4,286,523</a:t>
            </a:r>
          </a:p>
          <a:p>
            <a:r>
              <a:rPr lang="en-US" sz="2600"/>
              <a:t>Malaysia</a:t>
            </a:r>
          </a:p>
          <a:p>
            <a:pPr lvl="1"/>
            <a:r>
              <a:rPr lang="en-US"/>
              <a:t>Female:  10, 680</a:t>
            </a:r>
          </a:p>
          <a:p>
            <a:pPr lvl="1"/>
            <a:r>
              <a:rPr lang="en-US"/>
              <a:t>Male:  10,990</a:t>
            </a:r>
          </a:p>
          <a:p>
            <a:endParaRPr lang="en-US"/>
          </a:p>
        </p:txBody>
      </p:sp>
      <p:graphicFrame>
        <p:nvGraphicFramePr>
          <p:cNvPr id="12292" name="Object 4"/>
          <p:cNvGraphicFramePr>
            <a:graphicFrameLocks noChangeAspect="1"/>
          </p:cNvGraphicFramePr>
          <p:nvPr/>
        </p:nvGraphicFramePr>
        <p:xfrm>
          <a:off x="5181600" y="2971800"/>
          <a:ext cx="2514600" cy="2511425"/>
        </p:xfrm>
        <a:graphic>
          <a:graphicData uri="http://schemas.openxmlformats.org/presentationml/2006/ole">
            <p:oleObj spid="_x0000_s1048" name="Clip" r:id="rId3" imgW="1433779" imgH="1432865" progId="">
              <p:embed/>
            </p:oleObj>
          </a:graphicData>
        </a:graphic>
      </p:graphicFrame>
    </p:spTree>
    <p:extLst>
      <p:ext uri="{BB962C8B-B14F-4D97-AF65-F5344CB8AC3E}">
        <p14:creationId xmlns:p14="http://schemas.microsoft.com/office/powerpoint/2010/main" xmlns="" val="2792662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720840"/>
            <a:ext cx="7920880" cy="4154984"/>
          </a:xfrm>
          <a:prstGeom prst="rect">
            <a:avLst/>
          </a:prstGeom>
        </p:spPr>
        <p:txBody>
          <a:bodyPr wrap="square">
            <a:spAutoFit/>
          </a:bodyPr>
          <a:lstStyle/>
          <a:p>
            <a:r>
              <a:rPr lang="en-US" sz="2400" dirty="0"/>
              <a:t>Normal values of these </a:t>
            </a:r>
            <a:r>
              <a:rPr lang="en-US" sz="2400" dirty="0" err="1"/>
              <a:t>titres</a:t>
            </a:r>
            <a:r>
              <a:rPr lang="en-US" sz="2400" dirty="0"/>
              <a:t> are:</a:t>
            </a:r>
          </a:p>
          <a:p>
            <a:r>
              <a:rPr lang="en-US" sz="2400" dirty="0"/>
              <a:t>Anti EB virus VCA / </a:t>
            </a:r>
            <a:r>
              <a:rPr lang="en-US" sz="2400" dirty="0" err="1"/>
              <a:t>IgG</a:t>
            </a:r>
            <a:r>
              <a:rPr lang="en-US" sz="2400" dirty="0"/>
              <a:t> = up to 1 : 160</a:t>
            </a:r>
          </a:p>
          <a:p>
            <a:r>
              <a:rPr lang="en-US" sz="2400" dirty="0"/>
              <a:t>Anti EB virus EA / </a:t>
            </a:r>
            <a:r>
              <a:rPr lang="en-US" sz="2400" dirty="0" err="1"/>
              <a:t>IgG</a:t>
            </a:r>
            <a:r>
              <a:rPr lang="en-US" sz="2400" dirty="0"/>
              <a:t> = up to 1 : 160</a:t>
            </a:r>
          </a:p>
          <a:p>
            <a:r>
              <a:rPr lang="en-US" sz="2400" dirty="0"/>
              <a:t>Anti EBV VCA / </a:t>
            </a:r>
            <a:r>
              <a:rPr lang="en-US" sz="2400" dirty="0" err="1"/>
              <a:t>IgA</a:t>
            </a:r>
            <a:r>
              <a:rPr lang="en-US" sz="2400" dirty="0"/>
              <a:t> = below 1 : 5</a:t>
            </a:r>
          </a:p>
          <a:p>
            <a:r>
              <a:rPr lang="en-US" sz="2400" dirty="0"/>
              <a:t>Anti EBV EA / </a:t>
            </a:r>
            <a:r>
              <a:rPr lang="en-US" sz="2400" dirty="0" err="1"/>
              <a:t>IgA</a:t>
            </a:r>
            <a:r>
              <a:rPr lang="en-US" sz="2400" dirty="0"/>
              <a:t> = below 1: 5</a:t>
            </a:r>
          </a:p>
          <a:p>
            <a:r>
              <a:rPr lang="en-US" sz="2400" dirty="0"/>
              <a:t>The </a:t>
            </a:r>
            <a:r>
              <a:rPr lang="en-US" sz="2400" dirty="0" err="1"/>
              <a:t>titres</a:t>
            </a:r>
            <a:r>
              <a:rPr lang="en-US" sz="2400" dirty="0"/>
              <a:t> of </a:t>
            </a:r>
            <a:r>
              <a:rPr lang="en-US" sz="2400" dirty="0" err="1"/>
              <a:t>IgA</a:t>
            </a:r>
            <a:r>
              <a:rPr lang="en-US" sz="2400" dirty="0"/>
              <a:t> / VCA and </a:t>
            </a:r>
            <a:r>
              <a:rPr lang="en-US" sz="2400" dirty="0" err="1"/>
              <a:t>IgA</a:t>
            </a:r>
            <a:r>
              <a:rPr lang="en-US" sz="2400" dirty="0"/>
              <a:t> / EA are useful clinical indices for follow up of patients after treatment. </a:t>
            </a:r>
            <a:r>
              <a:rPr lang="en-US" sz="2400" dirty="0" err="1"/>
              <a:t>Titres</a:t>
            </a:r>
            <a:r>
              <a:rPr lang="en-US" sz="2400" dirty="0"/>
              <a:t> may decline to a low level or remain static after successful treatment. The period between detection of raised </a:t>
            </a:r>
            <a:r>
              <a:rPr lang="en-US" sz="2400" dirty="0" err="1"/>
              <a:t>IgA</a:t>
            </a:r>
            <a:r>
              <a:rPr lang="en-US" sz="2400" dirty="0"/>
              <a:t> / VCA and clinical onset of stage I nasopharyngeal carcinoma ranged from 8 - 30 months.</a:t>
            </a:r>
          </a:p>
        </p:txBody>
      </p:sp>
    </p:spTree>
    <p:extLst>
      <p:ext uri="{BB962C8B-B14F-4D97-AF65-F5344CB8AC3E}">
        <p14:creationId xmlns:p14="http://schemas.microsoft.com/office/powerpoint/2010/main" xmlns="" val="3610248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p:txBody>
          <a:bodyPr/>
          <a:lstStyle/>
          <a:p>
            <a:r>
              <a:rPr lang="en-US"/>
              <a:t>Clinical Features</a:t>
            </a:r>
          </a:p>
        </p:txBody>
      </p:sp>
      <p:sp>
        <p:nvSpPr>
          <p:cNvPr id="49155" name="Rectangle 1027"/>
          <p:cNvSpPr>
            <a:spLocks noGrp="1" noChangeArrowheads="1"/>
          </p:cNvSpPr>
          <p:nvPr>
            <p:ph sz="quarter" idx="1"/>
          </p:nvPr>
        </p:nvSpPr>
        <p:spPr>
          <a:xfrm>
            <a:off x="2209800" y="2133600"/>
            <a:ext cx="6477000" cy="3962400"/>
          </a:xfrm>
        </p:spPr>
        <p:txBody>
          <a:bodyPr/>
          <a:lstStyle/>
          <a:p>
            <a:r>
              <a:rPr lang="en-US" sz="2800"/>
              <a:t>Mostly seen in 5th to 7th decades but not uncommon to see in the twenties and thirties</a:t>
            </a:r>
          </a:p>
          <a:p>
            <a:r>
              <a:rPr lang="en-US" sz="2800"/>
              <a:t>Males - 3 times more prone that females</a:t>
            </a:r>
            <a:endParaRPr lang="en-US"/>
          </a:p>
        </p:txBody>
      </p:sp>
      <p:graphicFrame>
        <p:nvGraphicFramePr>
          <p:cNvPr id="49156" name="Object 1028"/>
          <p:cNvGraphicFramePr>
            <a:graphicFrameLocks noChangeAspect="1"/>
          </p:cNvGraphicFramePr>
          <p:nvPr/>
        </p:nvGraphicFramePr>
        <p:xfrm>
          <a:off x="457200" y="2514600"/>
          <a:ext cx="1974850" cy="3733800"/>
        </p:xfrm>
        <a:graphic>
          <a:graphicData uri="http://schemas.openxmlformats.org/presentationml/2006/ole">
            <p:oleObj spid="_x0000_s7190" name="Clip" r:id="rId3" imgW="520294" imgH="981151" progId="">
              <p:embed/>
            </p:oleObj>
          </a:graphicData>
        </a:graphic>
      </p:graphicFrame>
      <p:graphicFrame>
        <p:nvGraphicFramePr>
          <p:cNvPr id="49157" name="Object 1029"/>
          <p:cNvGraphicFramePr>
            <a:graphicFrameLocks noChangeAspect="1"/>
          </p:cNvGraphicFramePr>
          <p:nvPr/>
        </p:nvGraphicFramePr>
        <p:xfrm>
          <a:off x="6096000" y="4343400"/>
          <a:ext cx="971550" cy="1885950"/>
        </p:xfrm>
        <a:graphic>
          <a:graphicData uri="http://schemas.openxmlformats.org/presentationml/2006/ole">
            <p:oleObj spid="_x0000_s7191" name="Clip" r:id="rId4" imgW="506985" imgH="981998" progId="">
              <p:embed/>
            </p:oleObj>
          </a:graphicData>
        </a:graphic>
      </p:graphicFrame>
    </p:spTree>
    <p:extLst>
      <p:ext uri="{BB962C8B-B14F-4D97-AF65-F5344CB8AC3E}">
        <p14:creationId xmlns:p14="http://schemas.microsoft.com/office/powerpoint/2010/main" xmlns="" val="296674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0"/>
            <a:ext cx="7924800" cy="6309420"/>
          </a:xfrm>
          <a:prstGeom prst="rect">
            <a:avLst/>
          </a:prstGeom>
        </p:spPr>
        <p:txBody>
          <a:bodyPr wrap="square">
            <a:spAutoFit/>
          </a:bodyPr>
          <a:lstStyle/>
          <a:p>
            <a:r>
              <a:rPr lang="en-US" sz="2400" b="1" dirty="0">
                <a:solidFill>
                  <a:schemeClr val="accent2">
                    <a:lumMod val="50000"/>
                  </a:schemeClr>
                </a:solidFill>
              </a:rPr>
              <a:t>Clinical presentation:</a:t>
            </a:r>
          </a:p>
          <a:p>
            <a:r>
              <a:rPr lang="en-US" sz="2000" dirty="0"/>
              <a:t>The marked invasive and metastatic properties are responsible for its </a:t>
            </a:r>
            <a:r>
              <a:rPr lang="en-US" sz="2000" dirty="0" err="1"/>
              <a:t>symptomatology</a:t>
            </a:r>
            <a:r>
              <a:rPr lang="en-US" sz="2000" dirty="0"/>
              <a:t>. The tumor arising from </a:t>
            </a:r>
            <a:r>
              <a:rPr lang="en-US" sz="2000" dirty="0" err="1"/>
              <a:t>nasopharynx</a:t>
            </a:r>
            <a:r>
              <a:rPr lang="en-US" sz="2000" dirty="0"/>
              <a:t> may spread in the following directions:</a:t>
            </a:r>
          </a:p>
          <a:p>
            <a:r>
              <a:rPr lang="en-US" sz="2000" dirty="0"/>
              <a:t>1. </a:t>
            </a:r>
            <a:r>
              <a:rPr lang="en-US" sz="2000" dirty="0" err="1"/>
              <a:t>Anteriorly</a:t>
            </a:r>
            <a:r>
              <a:rPr lang="en-US" sz="2000" dirty="0"/>
              <a:t> to nasal cavity, </a:t>
            </a:r>
            <a:r>
              <a:rPr lang="en-US" sz="2000" dirty="0" err="1"/>
              <a:t>paranasal</a:t>
            </a:r>
            <a:r>
              <a:rPr lang="en-US" sz="2000" dirty="0"/>
              <a:t> sinuses, </a:t>
            </a:r>
            <a:r>
              <a:rPr lang="en-US" sz="2000" dirty="0" err="1"/>
              <a:t>pterygopalatine</a:t>
            </a:r>
            <a:r>
              <a:rPr lang="en-US" sz="2000" dirty="0"/>
              <a:t> </a:t>
            </a:r>
            <a:r>
              <a:rPr lang="en-US" sz="2000" dirty="0" err="1"/>
              <a:t>fossa</a:t>
            </a:r>
            <a:r>
              <a:rPr lang="en-US" sz="2000" dirty="0"/>
              <a:t> and orbital apex.</a:t>
            </a:r>
          </a:p>
          <a:p>
            <a:r>
              <a:rPr lang="en-US" sz="2000" dirty="0"/>
              <a:t>2. </a:t>
            </a:r>
            <a:r>
              <a:rPr lang="en-US" sz="2000" dirty="0" err="1"/>
              <a:t>Posteriorly</a:t>
            </a:r>
            <a:r>
              <a:rPr lang="en-US" sz="2000" dirty="0"/>
              <a:t> to the retropharyngeal space and node of </a:t>
            </a:r>
            <a:r>
              <a:rPr lang="en-US" sz="2000" dirty="0" err="1"/>
              <a:t>Rouviere</a:t>
            </a:r>
            <a:r>
              <a:rPr lang="en-US" sz="2000" dirty="0"/>
              <a:t>, destruction of lateral mass of atlas</a:t>
            </a:r>
          </a:p>
          <a:p>
            <a:r>
              <a:rPr lang="en-US" sz="2000" dirty="0"/>
              <a:t>3. Laterally into the </a:t>
            </a:r>
            <a:r>
              <a:rPr lang="en-US" sz="2000" dirty="0" err="1"/>
              <a:t>parapharyngeal</a:t>
            </a:r>
            <a:r>
              <a:rPr lang="en-US" sz="2000" dirty="0"/>
              <a:t> space</a:t>
            </a:r>
          </a:p>
          <a:p>
            <a:r>
              <a:rPr lang="en-US" sz="2000" dirty="0"/>
              <a:t>a. </a:t>
            </a:r>
            <a:r>
              <a:rPr lang="en-US" sz="2000" dirty="0" err="1"/>
              <a:t>Prestyloid</a:t>
            </a:r>
            <a:r>
              <a:rPr lang="en-US" sz="2000" dirty="0"/>
              <a:t> compartment with involvement of </a:t>
            </a:r>
            <a:r>
              <a:rPr lang="en-US" sz="2000" dirty="0" err="1"/>
              <a:t>mandibular</a:t>
            </a:r>
            <a:r>
              <a:rPr lang="en-US" sz="2000" dirty="0"/>
              <a:t> nerve, </a:t>
            </a:r>
            <a:r>
              <a:rPr lang="en-US" sz="2000" dirty="0" err="1"/>
              <a:t>pterygoid</a:t>
            </a:r>
            <a:r>
              <a:rPr lang="en-US" sz="2000" dirty="0"/>
              <a:t> muscles and infiltration of deep lobe of parotid gland.</a:t>
            </a:r>
          </a:p>
          <a:p>
            <a:r>
              <a:rPr lang="en-US" sz="2000" dirty="0"/>
              <a:t>b. Post </a:t>
            </a:r>
            <a:r>
              <a:rPr lang="en-US" sz="2000" dirty="0" err="1"/>
              <a:t>styloid</a:t>
            </a:r>
            <a:r>
              <a:rPr lang="en-US" sz="2000" dirty="0"/>
              <a:t> compartment causing vascular compression of carotid sheath, invasion of last four cranial nerves and cervical sympathetic nerves</a:t>
            </a:r>
          </a:p>
          <a:p>
            <a:r>
              <a:rPr lang="en-US" sz="2000" dirty="0"/>
              <a:t>4. Superiorly through the body of sphenoid and sinus involving the </a:t>
            </a:r>
            <a:r>
              <a:rPr lang="en-US" sz="2000" dirty="0" err="1"/>
              <a:t>parasellar</a:t>
            </a:r>
            <a:r>
              <a:rPr lang="en-US" sz="2000" dirty="0"/>
              <a:t> structures and optic nerve, </a:t>
            </a:r>
            <a:r>
              <a:rPr lang="en-US" sz="2000" dirty="0" err="1"/>
              <a:t>petrous</a:t>
            </a:r>
            <a:r>
              <a:rPr lang="en-US" sz="2000" dirty="0"/>
              <a:t> apex and foramen </a:t>
            </a:r>
            <a:r>
              <a:rPr lang="en-US" sz="2000" dirty="0" err="1"/>
              <a:t>lacerum</a:t>
            </a:r>
            <a:r>
              <a:rPr lang="en-US" sz="2000" dirty="0"/>
              <a:t>. Cavernous sinus may be involved along with III, IV, V, and VI. The brain may also be affected by direct spread and not by </a:t>
            </a:r>
            <a:r>
              <a:rPr lang="en-US" sz="2000" dirty="0" err="1"/>
              <a:t>hematogenous</a:t>
            </a:r>
            <a:r>
              <a:rPr lang="en-US" sz="2000" dirty="0"/>
              <a:t> spread</a:t>
            </a:r>
            <a:r>
              <a:rPr lang="en-US" sz="2000" dirty="0" smtClean="0"/>
              <a:t>.</a:t>
            </a:r>
            <a:endParaRPr lang="en-US" sz="2000" dirty="0"/>
          </a:p>
        </p:txBody>
      </p:sp>
    </p:spTree>
    <p:extLst>
      <p:ext uri="{BB962C8B-B14F-4D97-AF65-F5344CB8AC3E}">
        <p14:creationId xmlns:p14="http://schemas.microsoft.com/office/powerpoint/2010/main" xmlns="" val="3698361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5" y="434406"/>
            <a:ext cx="8623540" cy="3477875"/>
          </a:xfrm>
          <a:prstGeom prst="rect">
            <a:avLst/>
          </a:prstGeom>
        </p:spPr>
        <p:txBody>
          <a:bodyPr wrap="square">
            <a:spAutoFit/>
          </a:bodyPr>
          <a:lstStyle/>
          <a:p>
            <a:r>
              <a:rPr lang="en-US" sz="2000" dirty="0" smtClean="0"/>
              <a:t>5. Inferiorly into the oral cavity and </a:t>
            </a:r>
            <a:r>
              <a:rPr lang="en-US" sz="2000" dirty="0" err="1" smtClean="0"/>
              <a:t>retrotonsillar</a:t>
            </a:r>
            <a:r>
              <a:rPr lang="en-US" sz="2000" dirty="0" smtClean="0"/>
              <a:t> regions.</a:t>
            </a:r>
          </a:p>
          <a:p>
            <a:r>
              <a:rPr lang="en-US" sz="2000" dirty="0" smtClean="0"/>
              <a:t>6. Painless cervical </a:t>
            </a:r>
            <a:r>
              <a:rPr lang="en-US" sz="2000" dirty="0" err="1" smtClean="0"/>
              <a:t>lymphadenopathy</a:t>
            </a:r>
            <a:r>
              <a:rPr lang="en-US" sz="2000" dirty="0" smtClean="0"/>
              <a:t> because of its tendency for early lymphatic spread. Lateral retropharyngeal node of </a:t>
            </a:r>
            <a:r>
              <a:rPr lang="en-US" sz="2000" dirty="0" err="1" smtClean="0"/>
              <a:t>Rouviere</a:t>
            </a:r>
            <a:r>
              <a:rPr lang="en-US" sz="2000" dirty="0" smtClean="0"/>
              <a:t> is the first echelon node. The first node to become palpable is the </a:t>
            </a:r>
            <a:r>
              <a:rPr lang="en-US" sz="2000" dirty="0" err="1" smtClean="0"/>
              <a:t>jugulodigastric</a:t>
            </a:r>
            <a:r>
              <a:rPr lang="en-US" sz="2000" dirty="0" smtClean="0"/>
              <a:t> node / apical node under the </a:t>
            </a:r>
            <a:r>
              <a:rPr lang="en-US" sz="2000" dirty="0" err="1" smtClean="0"/>
              <a:t>sternomastoid</a:t>
            </a:r>
            <a:r>
              <a:rPr lang="en-US" sz="2000" dirty="0" smtClean="0"/>
              <a:t> muscle. These are second echelon nodes. </a:t>
            </a:r>
            <a:r>
              <a:rPr lang="en-US" sz="2000" dirty="0" err="1" smtClean="0"/>
              <a:t>Ipsilateral</a:t>
            </a:r>
            <a:r>
              <a:rPr lang="en-US" sz="2000" dirty="0" smtClean="0"/>
              <a:t> and bilateral nodal involvement are common.</a:t>
            </a:r>
          </a:p>
          <a:p>
            <a:r>
              <a:rPr lang="en-US" sz="2000" dirty="0" smtClean="0"/>
              <a:t>7. </a:t>
            </a:r>
            <a:r>
              <a:rPr lang="en-US" sz="2000" dirty="0" err="1" smtClean="0"/>
              <a:t>Epistaxis</a:t>
            </a:r>
            <a:r>
              <a:rPr lang="en-US" sz="2000" dirty="0" smtClean="0"/>
              <a:t>: is commonly seen in advanced nasopharyngeal carcinoma with or without skull base erosion. It is not torrential in nature but only seen as blood tinged mucous secretion. Nasal obstruction may also be seen in advanced cases. </a:t>
            </a:r>
            <a:r>
              <a:rPr lang="en-US" sz="2000" dirty="0" err="1" smtClean="0"/>
              <a:t>Ozaena</a:t>
            </a:r>
            <a:r>
              <a:rPr lang="en-US" sz="2000" dirty="0" smtClean="0"/>
              <a:t> may also be a feature of advanced nasopharyngeal carcinoma.</a:t>
            </a:r>
            <a:endParaRPr lang="en-US" sz="2000" dirty="0"/>
          </a:p>
        </p:txBody>
      </p:sp>
      <p:sp>
        <p:nvSpPr>
          <p:cNvPr id="3" name="Rectangle 2"/>
          <p:cNvSpPr/>
          <p:nvPr/>
        </p:nvSpPr>
        <p:spPr>
          <a:xfrm>
            <a:off x="-11320" y="3912281"/>
            <a:ext cx="8623540" cy="2246769"/>
          </a:xfrm>
          <a:prstGeom prst="rect">
            <a:avLst/>
          </a:prstGeom>
        </p:spPr>
        <p:txBody>
          <a:bodyPr wrap="square">
            <a:spAutoFit/>
          </a:bodyPr>
          <a:lstStyle/>
          <a:p>
            <a:r>
              <a:rPr lang="en-US" sz="2000" dirty="0" smtClean="0"/>
              <a:t>8. </a:t>
            </a:r>
            <a:r>
              <a:rPr lang="en-US" sz="2000" dirty="0" err="1" smtClean="0"/>
              <a:t>Audiological</a:t>
            </a:r>
            <a:r>
              <a:rPr lang="en-US" sz="2000" dirty="0" smtClean="0"/>
              <a:t> symptoms like tinnitus, </a:t>
            </a:r>
            <a:r>
              <a:rPr lang="en-US" sz="2000" dirty="0" err="1" smtClean="0"/>
              <a:t>otalgia</a:t>
            </a:r>
            <a:r>
              <a:rPr lang="en-US" sz="2000" dirty="0" smtClean="0"/>
              <a:t> and deafness: These are common symptoms of nasopharyngeal malignancy. This is caused by blockage to the nasopharyngeal end of </a:t>
            </a:r>
            <a:r>
              <a:rPr lang="en-US" sz="2000" dirty="0" err="1" smtClean="0"/>
              <a:t>eustachean</a:t>
            </a:r>
            <a:r>
              <a:rPr lang="en-US" sz="2000" dirty="0" smtClean="0"/>
              <a:t> tube by the tumor mass.</a:t>
            </a:r>
          </a:p>
          <a:p>
            <a:r>
              <a:rPr lang="en-US" sz="2000" dirty="0" smtClean="0"/>
              <a:t>9. Neurological symptoms like headache, cranial nerve palsy (any cranial nerve can be involved), and Horner's syndrome.</a:t>
            </a:r>
          </a:p>
          <a:p>
            <a:r>
              <a:rPr lang="en-US" sz="2000" dirty="0" smtClean="0"/>
              <a:t>10. Distant metastasis to bone lungs and liver</a:t>
            </a:r>
            <a:endParaRPr lang="en-US" sz="2000" dirty="0"/>
          </a:p>
        </p:txBody>
      </p:sp>
    </p:spTree>
    <p:extLst>
      <p:ext uri="{BB962C8B-B14F-4D97-AF65-F5344CB8AC3E}">
        <p14:creationId xmlns:p14="http://schemas.microsoft.com/office/powerpoint/2010/main" xmlns="" val="3063010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Symptoms and Signs</a:t>
            </a:r>
          </a:p>
        </p:txBody>
      </p:sp>
      <p:sp>
        <p:nvSpPr>
          <p:cNvPr id="20483" name="Rectangle 3"/>
          <p:cNvSpPr>
            <a:spLocks noGrp="1" noChangeArrowheads="1"/>
          </p:cNvSpPr>
          <p:nvPr>
            <p:ph sz="quarter" idx="1"/>
          </p:nvPr>
        </p:nvSpPr>
        <p:spPr/>
        <p:txBody>
          <a:bodyPr/>
          <a:lstStyle/>
          <a:p>
            <a:r>
              <a:rPr lang="en-US" sz="2600"/>
              <a:t>Bewildering array of symptoms and signs</a:t>
            </a:r>
            <a:endParaRPr lang="en-US"/>
          </a:p>
          <a:p>
            <a:pPr lvl="1">
              <a:buFont typeface="Monotype Sorts" pitchFamily="2" charset="2"/>
              <a:buNone/>
            </a:pPr>
            <a:r>
              <a:rPr lang="en-US"/>
              <a:t>  </a:t>
            </a:r>
            <a:r>
              <a:rPr lang="en-US">
                <a:solidFill>
                  <a:srgbClr val="FF9966"/>
                </a:solidFill>
              </a:rPr>
              <a:t>“ALWAYS a challenging problem, both from diagnostic and therapeutic standpoint, malignant lesions of the nasopharynx are perhaps most commonly misdiagnosed, most poorly understood, and most pessimistically regarded of all tumors of the upper part of the respiratory tract”</a:t>
            </a:r>
          </a:p>
          <a:p>
            <a:pPr>
              <a:buFont typeface="Monotype Sorts" pitchFamily="2" charset="2"/>
              <a:buNone/>
            </a:pPr>
            <a:r>
              <a:rPr lang="en-US" sz="2600"/>
              <a:t>    That statement is still true.</a:t>
            </a:r>
          </a:p>
        </p:txBody>
      </p:sp>
    </p:spTree>
    <p:extLst>
      <p:ext uri="{BB962C8B-B14F-4D97-AF65-F5344CB8AC3E}">
        <p14:creationId xmlns:p14="http://schemas.microsoft.com/office/powerpoint/2010/main" xmlns="" val="19002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Aural Symptoms</a:t>
            </a:r>
          </a:p>
        </p:txBody>
      </p:sp>
      <p:sp>
        <p:nvSpPr>
          <p:cNvPr id="23555" name="Rectangle 3"/>
          <p:cNvSpPr>
            <a:spLocks noGrp="1" noChangeArrowheads="1"/>
          </p:cNvSpPr>
          <p:nvPr>
            <p:ph sz="quarter" idx="1"/>
          </p:nvPr>
        </p:nvSpPr>
        <p:spPr/>
        <p:txBody>
          <a:bodyPr/>
          <a:lstStyle/>
          <a:p>
            <a:r>
              <a:rPr lang="en-US" sz="2900">
                <a:effectLst/>
              </a:rPr>
              <a:t>NPC leads to eustachian tube occlusion</a:t>
            </a:r>
            <a:endParaRPr lang="en-US"/>
          </a:p>
          <a:p>
            <a:pPr lvl="1"/>
            <a:r>
              <a:rPr lang="en-US"/>
              <a:t>Sensation of a blocked ear</a:t>
            </a:r>
          </a:p>
          <a:p>
            <a:pPr lvl="1"/>
            <a:r>
              <a:rPr lang="en-US"/>
              <a:t>Impaired hearing</a:t>
            </a:r>
          </a:p>
          <a:p>
            <a:pPr lvl="1"/>
            <a:r>
              <a:rPr lang="en-US"/>
              <a:t>Tinnitus</a:t>
            </a:r>
          </a:p>
          <a:p>
            <a:pPr lvl="1"/>
            <a:r>
              <a:rPr lang="en-US"/>
              <a:t>Serous Otitis Media</a:t>
            </a:r>
          </a:p>
          <a:p>
            <a:pPr lvl="1">
              <a:buFont typeface="Monotype Sorts" pitchFamily="2" charset="2"/>
              <a:buNone/>
            </a:pPr>
            <a:r>
              <a:rPr lang="en-US"/>
              <a:t>  </a:t>
            </a:r>
            <a:r>
              <a:rPr lang="en-US">
                <a:solidFill>
                  <a:srgbClr val="FF9966"/>
                </a:solidFill>
              </a:rPr>
              <a:t>“Adult Chinese patients with unresolving unilateral serous otitis media have to be presumed to have nasopharyngeal carcinoma until proven otherwise”</a:t>
            </a:r>
          </a:p>
        </p:txBody>
      </p:sp>
    </p:spTree>
    <p:extLst>
      <p:ext uri="{BB962C8B-B14F-4D97-AF65-F5344CB8AC3E}">
        <p14:creationId xmlns:p14="http://schemas.microsoft.com/office/powerpoint/2010/main" xmlns="" val="3743613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n-US"/>
          </a:p>
        </p:txBody>
      </p:sp>
      <p:sp>
        <p:nvSpPr>
          <p:cNvPr id="21507" name="Rectangle 3"/>
          <p:cNvSpPr>
            <a:spLocks noGrp="1" noChangeArrowheads="1"/>
          </p:cNvSpPr>
          <p:nvPr>
            <p:ph sz="quarter" idx="1"/>
          </p:nvPr>
        </p:nvSpPr>
        <p:spPr>
          <a:xfrm>
            <a:off x="685800" y="1905000"/>
            <a:ext cx="7772400" cy="4114800"/>
          </a:xfrm>
        </p:spPr>
        <p:txBody>
          <a:bodyPr>
            <a:normAutofit lnSpcReduction="10000"/>
          </a:bodyPr>
          <a:lstStyle/>
          <a:p>
            <a:pPr>
              <a:lnSpc>
                <a:spcPct val="90000"/>
              </a:lnSpc>
            </a:pPr>
            <a:r>
              <a:rPr lang="en-US" sz="2600"/>
              <a:t>Neck lump - 60%</a:t>
            </a:r>
          </a:p>
          <a:p>
            <a:pPr>
              <a:lnSpc>
                <a:spcPct val="90000"/>
              </a:lnSpc>
            </a:pPr>
            <a:r>
              <a:rPr lang="en-US" sz="2600"/>
              <a:t>Block sensation of ear - 41%</a:t>
            </a:r>
          </a:p>
          <a:p>
            <a:pPr>
              <a:lnSpc>
                <a:spcPct val="90000"/>
              </a:lnSpc>
            </a:pPr>
            <a:r>
              <a:rPr lang="en-US" sz="2600"/>
              <a:t>Hearing loss - 37%</a:t>
            </a:r>
          </a:p>
          <a:p>
            <a:pPr>
              <a:lnSpc>
                <a:spcPct val="90000"/>
              </a:lnSpc>
            </a:pPr>
            <a:r>
              <a:rPr lang="en-US" sz="2600"/>
              <a:t>Nasal bleeding - 30%</a:t>
            </a:r>
          </a:p>
          <a:p>
            <a:pPr>
              <a:lnSpc>
                <a:spcPct val="90000"/>
              </a:lnSpc>
            </a:pPr>
            <a:r>
              <a:rPr lang="en-US" sz="2600"/>
              <a:t>Nasal obstruction - 29%</a:t>
            </a:r>
          </a:p>
          <a:p>
            <a:pPr>
              <a:lnSpc>
                <a:spcPct val="90000"/>
              </a:lnSpc>
            </a:pPr>
            <a:r>
              <a:rPr lang="en-US" sz="2600"/>
              <a:t>Headache - 16%</a:t>
            </a:r>
          </a:p>
          <a:p>
            <a:pPr>
              <a:lnSpc>
                <a:spcPct val="90000"/>
              </a:lnSpc>
            </a:pPr>
            <a:r>
              <a:rPr lang="en-US" sz="2600"/>
              <a:t>Ear pain - 14%</a:t>
            </a:r>
          </a:p>
          <a:p>
            <a:pPr>
              <a:lnSpc>
                <a:spcPct val="90000"/>
              </a:lnSpc>
            </a:pPr>
            <a:r>
              <a:rPr lang="en-US" sz="2600"/>
              <a:t>Neck pain -13%</a:t>
            </a:r>
          </a:p>
          <a:p>
            <a:pPr>
              <a:lnSpc>
                <a:spcPct val="90000"/>
              </a:lnSpc>
            </a:pPr>
            <a:r>
              <a:rPr lang="en-US" sz="2600"/>
              <a:t>Weight loss 10%</a:t>
            </a:r>
          </a:p>
          <a:p>
            <a:pPr>
              <a:lnSpc>
                <a:spcPct val="90000"/>
              </a:lnSpc>
            </a:pPr>
            <a:r>
              <a:rPr lang="en-US" sz="2600"/>
              <a:t>Diplopia - 10%</a:t>
            </a:r>
          </a:p>
          <a:p>
            <a:pPr>
              <a:lnSpc>
                <a:spcPct val="90000"/>
              </a:lnSpc>
            </a:pPr>
            <a:endParaRPr lang="en-US" sz="2600"/>
          </a:p>
        </p:txBody>
      </p:sp>
      <p:graphicFrame>
        <p:nvGraphicFramePr>
          <p:cNvPr id="21509" name="Object 5"/>
          <p:cNvGraphicFramePr>
            <a:graphicFrameLocks noChangeAspect="1"/>
          </p:cNvGraphicFramePr>
          <p:nvPr/>
        </p:nvGraphicFramePr>
        <p:xfrm>
          <a:off x="5181600" y="2743200"/>
          <a:ext cx="2581275" cy="3152775"/>
        </p:xfrm>
        <a:graphic>
          <a:graphicData uri="http://schemas.openxmlformats.org/presentationml/2006/ole">
            <p:oleObj spid="_x0000_s8204" name="Clip" r:id="rId3" imgW="2447640" imgH="3000960" progId="">
              <p:embed/>
            </p:oleObj>
          </a:graphicData>
        </a:graphic>
      </p:graphicFrame>
    </p:spTree>
    <p:extLst>
      <p:ext uri="{BB962C8B-B14F-4D97-AF65-F5344CB8AC3E}">
        <p14:creationId xmlns:p14="http://schemas.microsoft.com/office/powerpoint/2010/main" xmlns="" val="4139245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a:t>Cervical Lymphadenopathy (60%)</a:t>
            </a:r>
          </a:p>
        </p:txBody>
      </p:sp>
      <p:sp>
        <p:nvSpPr>
          <p:cNvPr id="22531" name="Rectangle 3"/>
          <p:cNvSpPr>
            <a:spLocks noGrp="1" noChangeArrowheads="1"/>
          </p:cNvSpPr>
          <p:nvPr>
            <p:ph sz="quarter" idx="1"/>
          </p:nvPr>
        </p:nvSpPr>
        <p:spPr/>
        <p:txBody>
          <a:bodyPr/>
          <a:lstStyle/>
          <a:p>
            <a:r>
              <a:rPr lang="en-US" sz="2600"/>
              <a:t>NPC - commonest mode of presentation is neck swelling</a:t>
            </a:r>
            <a:endParaRPr lang="en-US"/>
          </a:p>
          <a:p>
            <a:pPr lvl="1"/>
            <a:r>
              <a:rPr lang="en-US"/>
              <a:t>Tendency for Early Lymphatic Spread</a:t>
            </a:r>
          </a:p>
          <a:p>
            <a:pPr lvl="1"/>
            <a:r>
              <a:rPr lang="en-US"/>
              <a:t>Retropharyngeal group of L.N. (Rouviere) 1st lymphatic filter not palpable</a:t>
            </a:r>
          </a:p>
          <a:p>
            <a:pPr lvl="1"/>
            <a:r>
              <a:rPr lang="en-US"/>
              <a:t>Commonest palpable node - jugulodiagastric, L2/L3/L5 level</a:t>
            </a:r>
          </a:p>
          <a:p>
            <a:pPr lvl="1"/>
            <a:r>
              <a:rPr lang="en-US"/>
              <a:t>Contralateral lymph nodes metastasis (nasopharynx is midline structure)</a:t>
            </a:r>
          </a:p>
          <a:p>
            <a:pPr lvl="1"/>
            <a:endParaRPr lang="en-US"/>
          </a:p>
        </p:txBody>
      </p:sp>
    </p:spTree>
    <p:extLst>
      <p:ext uri="{BB962C8B-B14F-4D97-AF65-F5344CB8AC3E}">
        <p14:creationId xmlns:p14="http://schemas.microsoft.com/office/powerpoint/2010/main" xmlns="" val="1618514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43000" y="609600"/>
            <a:ext cx="7315200" cy="1143000"/>
          </a:xfrm>
        </p:spPr>
        <p:txBody>
          <a:bodyPr>
            <a:normAutofit/>
          </a:bodyPr>
          <a:lstStyle/>
          <a:p>
            <a:r>
              <a:rPr lang="en-US"/>
              <a:t>Epistaxis and Nasorespiratory Symptoms</a:t>
            </a:r>
          </a:p>
        </p:txBody>
      </p:sp>
      <p:sp>
        <p:nvSpPr>
          <p:cNvPr id="24579" name="Rectangle 3"/>
          <p:cNvSpPr>
            <a:spLocks noGrp="1" noChangeArrowheads="1"/>
          </p:cNvSpPr>
          <p:nvPr>
            <p:ph sz="quarter" idx="1"/>
          </p:nvPr>
        </p:nvSpPr>
        <p:spPr/>
        <p:txBody>
          <a:bodyPr/>
          <a:lstStyle/>
          <a:p>
            <a:r>
              <a:rPr lang="en-US" sz="2800"/>
              <a:t>Blood stained nasal discharge</a:t>
            </a:r>
          </a:p>
          <a:p>
            <a:r>
              <a:rPr lang="en-US" sz="2800"/>
              <a:t>Blood stained saliva on hawking</a:t>
            </a:r>
          </a:p>
          <a:p>
            <a:r>
              <a:rPr lang="en-US" sz="2800"/>
              <a:t>Profuse epistaxis</a:t>
            </a:r>
          </a:p>
          <a:p>
            <a:r>
              <a:rPr lang="en-US" sz="2800"/>
              <a:t>Nasal obstruction</a:t>
            </a:r>
          </a:p>
          <a:p>
            <a:r>
              <a:rPr lang="en-US" sz="2800"/>
              <a:t>Ozanea due to tumor necrosis</a:t>
            </a:r>
          </a:p>
        </p:txBody>
      </p:sp>
    </p:spTree>
    <p:extLst>
      <p:ext uri="{BB962C8B-B14F-4D97-AF65-F5344CB8AC3E}">
        <p14:creationId xmlns:p14="http://schemas.microsoft.com/office/powerpoint/2010/main" xmlns="" val="2656452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Neurological Palsies</a:t>
            </a:r>
          </a:p>
        </p:txBody>
      </p:sp>
      <p:sp>
        <p:nvSpPr>
          <p:cNvPr id="25603" name="Rectangle 3"/>
          <p:cNvSpPr>
            <a:spLocks noGrp="1" noChangeArrowheads="1"/>
          </p:cNvSpPr>
          <p:nvPr>
            <p:ph sz="quarter" idx="1"/>
          </p:nvPr>
        </p:nvSpPr>
        <p:spPr/>
        <p:txBody>
          <a:bodyPr/>
          <a:lstStyle/>
          <a:p>
            <a:r>
              <a:rPr lang="en-US" sz="2800"/>
              <a:t>Most frequently involved are:</a:t>
            </a:r>
          </a:p>
          <a:p>
            <a:pPr lvl="1"/>
            <a:r>
              <a:rPr lang="en-US"/>
              <a:t>VI - Lateral rectus palsy - Diplopia &amp; squint</a:t>
            </a:r>
          </a:p>
          <a:p>
            <a:pPr lvl="1"/>
            <a:r>
              <a:rPr lang="en-US"/>
              <a:t>III, IV, VI - are commonly affected together (opthalmoplegia)</a:t>
            </a:r>
          </a:p>
          <a:p>
            <a:pPr lvl="1"/>
            <a:r>
              <a:rPr lang="en-US"/>
              <a:t>V - High neck &amp; pacial pain &amp; paraesthesia</a:t>
            </a:r>
          </a:p>
          <a:p>
            <a:pPr lvl="1"/>
            <a:r>
              <a:rPr lang="en-US"/>
              <a:t>IX, X &amp; XI - Jugular Foramen Syndrome</a:t>
            </a:r>
          </a:p>
          <a:p>
            <a:r>
              <a:rPr lang="en-US" sz="2800"/>
              <a:t>Isolated single C.N. palsy common with nerves V &amp; VI</a:t>
            </a:r>
          </a:p>
          <a:p>
            <a:endParaRPr lang="en-US"/>
          </a:p>
        </p:txBody>
      </p:sp>
    </p:spTree>
    <p:extLst>
      <p:ext uri="{BB962C8B-B14F-4D97-AF65-F5344CB8AC3E}">
        <p14:creationId xmlns:p14="http://schemas.microsoft.com/office/powerpoint/2010/main" xmlns="" val="193889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Common sites affected</a:t>
            </a:r>
          </a:p>
        </p:txBody>
      </p:sp>
      <p:sp>
        <p:nvSpPr>
          <p:cNvPr id="13315" name="Rectangle 3"/>
          <p:cNvSpPr>
            <a:spLocks noGrp="1" noChangeArrowheads="1"/>
          </p:cNvSpPr>
          <p:nvPr>
            <p:ph sz="quarter" idx="1"/>
          </p:nvPr>
        </p:nvSpPr>
        <p:spPr>
          <a:xfrm>
            <a:off x="685800" y="2133600"/>
            <a:ext cx="3810000" cy="4114800"/>
          </a:xfrm>
        </p:spPr>
        <p:txBody>
          <a:bodyPr>
            <a:normAutofit/>
          </a:bodyPr>
          <a:lstStyle/>
          <a:p>
            <a:pPr>
              <a:buFont typeface="Monotype Sorts" pitchFamily="2" charset="2"/>
              <a:buNone/>
            </a:pPr>
            <a:r>
              <a:rPr lang="en-US" sz="2600">
                <a:solidFill>
                  <a:srgbClr val="3DFFFF"/>
                </a:solidFill>
              </a:rPr>
              <a:t>MALE </a:t>
            </a:r>
          </a:p>
          <a:p>
            <a:r>
              <a:rPr lang="en-US" sz="2600"/>
              <a:t>Lung</a:t>
            </a:r>
          </a:p>
          <a:p>
            <a:r>
              <a:rPr lang="en-US" sz="2600"/>
              <a:t>Colon/Rectum</a:t>
            </a:r>
          </a:p>
          <a:p>
            <a:r>
              <a:rPr lang="en-US" sz="2600"/>
              <a:t>Stomach</a:t>
            </a:r>
          </a:p>
          <a:p>
            <a:r>
              <a:rPr lang="en-US" sz="2600"/>
              <a:t>Liver</a:t>
            </a:r>
          </a:p>
          <a:p>
            <a:r>
              <a:rPr lang="en-US" sz="2600"/>
              <a:t>Nasopharynx (885)</a:t>
            </a:r>
          </a:p>
        </p:txBody>
      </p:sp>
      <p:sp>
        <p:nvSpPr>
          <p:cNvPr id="13316" name="Rectangle 4"/>
          <p:cNvSpPr>
            <a:spLocks noGrp="1" noChangeArrowheads="1"/>
          </p:cNvSpPr>
          <p:nvPr>
            <p:ph sz="quarter" idx="2"/>
          </p:nvPr>
        </p:nvSpPr>
        <p:spPr>
          <a:xfrm>
            <a:off x="5029200" y="2133600"/>
            <a:ext cx="3657600" cy="4114800"/>
          </a:xfrm>
        </p:spPr>
        <p:txBody>
          <a:bodyPr>
            <a:normAutofit lnSpcReduction="10000"/>
          </a:bodyPr>
          <a:lstStyle/>
          <a:p>
            <a:pPr>
              <a:buFont typeface="Monotype Sorts" pitchFamily="2" charset="2"/>
              <a:buNone/>
            </a:pPr>
            <a:r>
              <a:rPr lang="en-US" sz="2600">
                <a:solidFill>
                  <a:srgbClr val="3DFFFF"/>
                </a:solidFill>
              </a:rPr>
              <a:t>FEMALE</a:t>
            </a:r>
          </a:p>
          <a:p>
            <a:r>
              <a:rPr lang="en-US" sz="2600"/>
              <a:t>Breast</a:t>
            </a:r>
          </a:p>
          <a:p>
            <a:r>
              <a:rPr lang="en-US" sz="2600"/>
              <a:t>Colon/Rectum</a:t>
            </a:r>
          </a:p>
          <a:p>
            <a:r>
              <a:rPr lang="en-US" sz="2600"/>
              <a:t>Cervix/Uterus</a:t>
            </a:r>
          </a:p>
          <a:p>
            <a:r>
              <a:rPr lang="en-US" sz="2600"/>
              <a:t>Lung</a:t>
            </a:r>
          </a:p>
          <a:p>
            <a:r>
              <a:rPr lang="en-US" sz="2600"/>
              <a:t>Ovary</a:t>
            </a:r>
          </a:p>
          <a:p>
            <a:r>
              <a:rPr lang="en-US" sz="2600"/>
              <a:t>Stomach</a:t>
            </a:r>
          </a:p>
          <a:p>
            <a:r>
              <a:rPr lang="en-US" sz="2600"/>
              <a:t>Thyroid</a:t>
            </a:r>
          </a:p>
          <a:p>
            <a:r>
              <a:rPr lang="en-US" sz="2600"/>
              <a:t>Nasopharynx (370)</a:t>
            </a:r>
          </a:p>
        </p:txBody>
      </p:sp>
      <p:sp>
        <p:nvSpPr>
          <p:cNvPr id="13317" name="Text Box 5"/>
          <p:cNvSpPr txBox="1">
            <a:spLocks noChangeArrowheads="1"/>
          </p:cNvSpPr>
          <p:nvPr/>
        </p:nvSpPr>
        <p:spPr bwMode="auto">
          <a:xfrm>
            <a:off x="5652120" y="609600"/>
            <a:ext cx="204408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sz="5400" b="1" dirty="0">
                <a:solidFill>
                  <a:srgbClr val="FF9966"/>
                </a:solidFill>
                <a:latin typeface="Bavand" pitchFamily="2" charset="0"/>
              </a:rPr>
              <a:t>1998</a:t>
            </a:r>
          </a:p>
        </p:txBody>
      </p:sp>
      <p:graphicFrame>
        <p:nvGraphicFramePr>
          <p:cNvPr id="13318" name="Object 6"/>
          <p:cNvGraphicFramePr>
            <a:graphicFrameLocks noChangeAspect="1"/>
          </p:cNvGraphicFramePr>
          <p:nvPr/>
        </p:nvGraphicFramePr>
        <p:xfrm>
          <a:off x="3429000" y="1981200"/>
          <a:ext cx="1420813" cy="2438400"/>
        </p:xfrm>
        <a:graphic>
          <a:graphicData uri="http://schemas.openxmlformats.org/presentationml/2006/ole">
            <p:oleObj spid="_x0000_s2072" name="Clip" r:id="rId3" imgW="988200" imgH="1709640" progId="">
              <p:embed/>
            </p:oleObj>
          </a:graphicData>
        </a:graphic>
      </p:graphicFrame>
    </p:spTree>
    <p:extLst>
      <p:ext uri="{BB962C8B-B14F-4D97-AF65-F5344CB8AC3E}">
        <p14:creationId xmlns:p14="http://schemas.microsoft.com/office/powerpoint/2010/main" xmlns="" val="224493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Pain and Headache</a:t>
            </a:r>
          </a:p>
        </p:txBody>
      </p:sp>
      <p:sp>
        <p:nvSpPr>
          <p:cNvPr id="26627" name="Rectangle 3"/>
          <p:cNvSpPr>
            <a:spLocks noGrp="1" noChangeArrowheads="1"/>
          </p:cNvSpPr>
          <p:nvPr>
            <p:ph sz="quarter" idx="1"/>
          </p:nvPr>
        </p:nvSpPr>
        <p:spPr/>
        <p:txBody>
          <a:bodyPr/>
          <a:lstStyle/>
          <a:p>
            <a:r>
              <a:rPr lang="en-US"/>
              <a:t>Hallmark of terminal disease</a:t>
            </a:r>
          </a:p>
          <a:p>
            <a:pPr lvl="1"/>
            <a:r>
              <a:rPr lang="en-US"/>
              <a:t>Erosion of skull base (intracranial extension)</a:t>
            </a:r>
          </a:p>
          <a:p>
            <a:pPr lvl="1"/>
            <a:r>
              <a:rPr lang="en-US"/>
              <a:t>Sepsis - sphenoidal sinusitis</a:t>
            </a:r>
          </a:p>
          <a:p>
            <a:r>
              <a:rPr lang="en-US"/>
              <a:t>Trismus</a:t>
            </a:r>
          </a:p>
          <a:p>
            <a:pPr lvl="1"/>
            <a:r>
              <a:rPr lang="en-US"/>
              <a:t>Inviltration of pterygoid muscles</a:t>
            </a:r>
          </a:p>
        </p:txBody>
      </p:sp>
      <p:graphicFrame>
        <p:nvGraphicFramePr>
          <p:cNvPr id="26628" name="Object 4"/>
          <p:cNvGraphicFramePr>
            <a:graphicFrameLocks noChangeAspect="1"/>
          </p:cNvGraphicFramePr>
          <p:nvPr/>
        </p:nvGraphicFramePr>
        <p:xfrm>
          <a:off x="6629400" y="838200"/>
          <a:ext cx="1995488" cy="1566863"/>
        </p:xfrm>
        <a:graphic>
          <a:graphicData uri="http://schemas.openxmlformats.org/presentationml/2006/ole">
            <p:oleObj spid="_x0000_s9228" name="Clip" r:id="rId3" imgW="790956" imgH="621792" progId="">
              <p:embed/>
            </p:oleObj>
          </a:graphicData>
        </a:graphic>
      </p:graphicFrame>
    </p:spTree>
    <p:extLst>
      <p:ext uri="{BB962C8B-B14F-4D97-AF65-F5344CB8AC3E}">
        <p14:creationId xmlns:p14="http://schemas.microsoft.com/office/powerpoint/2010/main" xmlns="" val="3950182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96752"/>
            <a:ext cx="8496944" cy="3108543"/>
          </a:xfrm>
          <a:prstGeom prst="rect">
            <a:avLst/>
          </a:prstGeom>
        </p:spPr>
        <p:txBody>
          <a:bodyPr wrap="square">
            <a:spAutoFit/>
          </a:bodyPr>
          <a:lstStyle/>
          <a:p>
            <a:r>
              <a:rPr lang="en-US" sz="2800" dirty="0" err="1"/>
              <a:t>Clincial</a:t>
            </a:r>
            <a:r>
              <a:rPr lang="en-US" sz="2800" dirty="0"/>
              <a:t> examination of </a:t>
            </a:r>
            <a:r>
              <a:rPr lang="en-US" sz="2800" dirty="0" err="1"/>
              <a:t>nasopharynx</a:t>
            </a:r>
            <a:r>
              <a:rPr lang="en-US" sz="2800" dirty="0"/>
              <a:t>:</a:t>
            </a:r>
          </a:p>
          <a:p>
            <a:r>
              <a:rPr lang="en-US" sz="2800" dirty="0" err="1"/>
              <a:t>Nasopharynx</a:t>
            </a:r>
            <a:r>
              <a:rPr lang="en-US" sz="2800" dirty="0"/>
              <a:t> is one of the most difficult areas to examine clinically. Methods of examination of </a:t>
            </a:r>
            <a:r>
              <a:rPr lang="en-US" sz="2800" dirty="0" err="1"/>
              <a:t>nasopharynx</a:t>
            </a:r>
            <a:r>
              <a:rPr lang="en-US" sz="2800" dirty="0"/>
              <a:t> include:</a:t>
            </a:r>
          </a:p>
          <a:p>
            <a:r>
              <a:rPr lang="en-US" sz="2800" dirty="0"/>
              <a:t>1. Post nasal examination using post nasal mirror</a:t>
            </a:r>
          </a:p>
          <a:p>
            <a:r>
              <a:rPr lang="en-US" sz="2800" dirty="0"/>
              <a:t>2. Examination using </a:t>
            </a:r>
            <a:r>
              <a:rPr lang="en-US" sz="2800" dirty="0" err="1"/>
              <a:t>nasopharyngoscope</a:t>
            </a:r>
            <a:endParaRPr lang="en-US" sz="2800" dirty="0"/>
          </a:p>
          <a:p>
            <a:r>
              <a:rPr lang="en-US" sz="2800" dirty="0"/>
              <a:t>3. Nasopharyngeal exam using nasal endoscope</a:t>
            </a:r>
          </a:p>
        </p:txBody>
      </p:sp>
    </p:spTree>
    <p:extLst>
      <p:ext uri="{BB962C8B-B14F-4D97-AF65-F5344CB8AC3E}">
        <p14:creationId xmlns:p14="http://schemas.microsoft.com/office/powerpoint/2010/main" xmlns="" val="2776707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Diagnostic Evaluation</a:t>
            </a:r>
          </a:p>
        </p:txBody>
      </p:sp>
      <p:sp>
        <p:nvSpPr>
          <p:cNvPr id="27651" name="Rectangle 3"/>
          <p:cNvSpPr>
            <a:spLocks noGrp="1" noChangeArrowheads="1"/>
          </p:cNvSpPr>
          <p:nvPr>
            <p:ph sz="quarter" idx="1"/>
          </p:nvPr>
        </p:nvSpPr>
        <p:spPr/>
        <p:txBody>
          <a:bodyPr/>
          <a:lstStyle/>
          <a:p>
            <a:pPr>
              <a:buFont typeface="Monotype Sorts" pitchFamily="2" charset="2"/>
              <a:buNone/>
            </a:pPr>
            <a:r>
              <a:rPr lang="en-US"/>
              <a:t>Anterior Rhinoscopy Examination</a:t>
            </a:r>
          </a:p>
          <a:p>
            <a:r>
              <a:rPr lang="en-US" sz="2600"/>
              <a:t>Difficult to assess NP space</a:t>
            </a:r>
          </a:p>
          <a:p>
            <a:r>
              <a:rPr lang="en-US" sz="2600"/>
              <a:t>Blood stain nasal discharged </a:t>
            </a:r>
          </a:p>
          <a:p>
            <a:r>
              <a:rPr lang="en-US" sz="2600"/>
              <a:t>Tumour extending into nasal cavity</a:t>
            </a:r>
          </a:p>
        </p:txBody>
      </p:sp>
    </p:spTree>
    <p:extLst>
      <p:ext uri="{BB962C8B-B14F-4D97-AF65-F5344CB8AC3E}">
        <p14:creationId xmlns:p14="http://schemas.microsoft.com/office/powerpoint/2010/main" xmlns="" val="1530719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Diagnostic Evaluation</a:t>
            </a:r>
          </a:p>
        </p:txBody>
      </p:sp>
      <p:sp>
        <p:nvSpPr>
          <p:cNvPr id="30723" name="Rectangle 3"/>
          <p:cNvSpPr>
            <a:spLocks noGrp="1" noChangeArrowheads="1"/>
          </p:cNvSpPr>
          <p:nvPr>
            <p:ph sz="quarter" idx="1"/>
          </p:nvPr>
        </p:nvSpPr>
        <p:spPr/>
        <p:txBody>
          <a:bodyPr/>
          <a:lstStyle/>
          <a:p>
            <a:pPr>
              <a:buFont typeface="Monotype Sorts" pitchFamily="2" charset="2"/>
              <a:buNone/>
            </a:pPr>
            <a:r>
              <a:rPr lang="en-US"/>
              <a:t>Post-Nasal Examination</a:t>
            </a:r>
          </a:p>
          <a:p>
            <a:r>
              <a:rPr lang="en-US" sz="2600"/>
              <a:t>Post nasal mirror - can assess NP space and tumour</a:t>
            </a:r>
          </a:p>
          <a:p>
            <a:r>
              <a:rPr lang="en-US" sz="2600"/>
              <a:t>Difficult to perform in sensitive patients</a:t>
            </a:r>
          </a:p>
        </p:txBody>
      </p:sp>
    </p:spTree>
    <p:extLst>
      <p:ext uri="{BB962C8B-B14F-4D97-AF65-F5344CB8AC3E}">
        <p14:creationId xmlns:p14="http://schemas.microsoft.com/office/powerpoint/2010/main" xmlns="" val="1518229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Diagnostic Evaluation</a:t>
            </a:r>
          </a:p>
        </p:txBody>
      </p:sp>
      <p:sp>
        <p:nvSpPr>
          <p:cNvPr id="31747" name="Rectangle 3"/>
          <p:cNvSpPr>
            <a:spLocks noGrp="1" noChangeArrowheads="1"/>
          </p:cNvSpPr>
          <p:nvPr>
            <p:ph sz="quarter" idx="1"/>
          </p:nvPr>
        </p:nvSpPr>
        <p:spPr/>
        <p:txBody>
          <a:bodyPr/>
          <a:lstStyle/>
          <a:p>
            <a:pPr>
              <a:buFont typeface="Monotype Sorts" pitchFamily="2" charset="2"/>
              <a:buNone/>
            </a:pPr>
            <a:r>
              <a:rPr lang="en-US"/>
              <a:t>Head and Neck Examination</a:t>
            </a:r>
          </a:p>
          <a:p>
            <a:r>
              <a:rPr lang="en-US" sz="2800"/>
              <a:t>Lymph node </a:t>
            </a:r>
          </a:p>
          <a:p>
            <a:pPr lvl="1"/>
            <a:r>
              <a:rPr lang="en-US"/>
              <a:t>L2, L3, L5 level</a:t>
            </a:r>
          </a:p>
          <a:p>
            <a:pPr lvl="1"/>
            <a:r>
              <a:rPr lang="en-US"/>
              <a:t>Progressively enlarging, hard, fixed, painless swelling</a:t>
            </a:r>
            <a:endParaRPr lang="en-US" sz="2400"/>
          </a:p>
          <a:p>
            <a:pPr lvl="1"/>
            <a:endParaRPr lang="en-US" sz="2400"/>
          </a:p>
        </p:txBody>
      </p:sp>
    </p:spTree>
    <p:extLst>
      <p:ext uri="{BB962C8B-B14F-4D97-AF65-F5344CB8AC3E}">
        <p14:creationId xmlns:p14="http://schemas.microsoft.com/office/powerpoint/2010/main" xmlns="" val="573681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Diagnostic Evaluation</a:t>
            </a:r>
          </a:p>
        </p:txBody>
      </p:sp>
      <p:sp>
        <p:nvSpPr>
          <p:cNvPr id="36867" name="Rectangle 3"/>
          <p:cNvSpPr>
            <a:spLocks noGrp="1" noChangeArrowheads="1"/>
          </p:cNvSpPr>
          <p:nvPr>
            <p:ph sz="quarter" idx="1"/>
          </p:nvPr>
        </p:nvSpPr>
        <p:spPr/>
        <p:txBody>
          <a:bodyPr/>
          <a:lstStyle/>
          <a:p>
            <a:pPr>
              <a:buFont typeface="Monotype Sorts" pitchFamily="2" charset="2"/>
              <a:buNone/>
            </a:pPr>
            <a:r>
              <a:rPr lang="en-US"/>
              <a:t>Aural Examination</a:t>
            </a:r>
          </a:p>
          <a:p>
            <a:r>
              <a:rPr lang="en-US" sz="2800"/>
              <a:t>Otoscopy</a:t>
            </a:r>
          </a:p>
          <a:p>
            <a:r>
              <a:rPr lang="en-US" sz="2800"/>
              <a:t>Examination under microscope</a:t>
            </a:r>
          </a:p>
          <a:p>
            <a:pPr lvl="1"/>
            <a:r>
              <a:rPr lang="en-US"/>
              <a:t>Retracted tympanic membrane</a:t>
            </a:r>
          </a:p>
          <a:p>
            <a:pPr lvl="1"/>
            <a:r>
              <a:rPr lang="en-US"/>
              <a:t>Fluid in the middle ear</a:t>
            </a:r>
          </a:p>
        </p:txBody>
      </p:sp>
    </p:spTree>
    <p:extLst>
      <p:ext uri="{BB962C8B-B14F-4D97-AF65-F5344CB8AC3E}">
        <p14:creationId xmlns:p14="http://schemas.microsoft.com/office/powerpoint/2010/main" xmlns="" val="1232177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Diagnostic Evaluation</a:t>
            </a:r>
          </a:p>
        </p:txBody>
      </p:sp>
      <p:sp>
        <p:nvSpPr>
          <p:cNvPr id="37891" name="Rectangle 3"/>
          <p:cNvSpPr>
            <a:spLocks noGrp="1" noChangeArrowheads="1"/>
          </p:cNvSpPr>
          <p:nvPr>
            <p:ph sz="quarter" idx="1"/>
          </p:nvPr>
        </p:nvSpPr>
        <p:spPr/>
        <p:txBody>
          <a:bodyPr/>
          <a:lstStyle/>
          <a:p>
            <a:pPr>
              <a:buFont typeface="Monotype Sorts" pitchFamily="2" charset="2"/>
              <a:buNone/>
            </a:pPr>
            <a:r>
              <a:rPr lang="en-US"/>
              <a:t>Cranial Nerve Examination</a:t>
            </a:r>
          </a:p>
        </p:txBody>
      </p:sp>
    </p:spTree>
    <p:extLst>
      <p:ext uri="{BB962C8B-B14F-4D97-AF65-F5344CB8AC3E}">
        <p14:creationId xmlns:p14="http://schemas.microsoft.com/office/powerpoint/2010/main" xmlns="" val="8297152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Diagnostic Evaluation</a:t>
            </a:r>
          </a:p>
        </p:txBody>
      </p:sp>
      <p:sp>
        <p:nvSpPr>
          <p:cNvPr id="32771" name="Rectangle 3"/>
          <p:cNvSpPr>
            <a:spLocks noGrp="1" noChangeArrowheads="1"/>
          </p:cNvSpPr>
          <p:nvPr>
            <p:ph sz="quarter" idx="1"/>
          </p:nvPr>
        </p:nvSpPr>
        <p:spPr/>
        <p:txBody>
          <a:bodyPr/>
          <a:lstStyle/>
          <a:p>
            <a:pPr>
              <a:buFont typeface="Monotype Sorts" pitchFamily="2" charset="2"/>
              <a:buNone/>
            </a:pPr>
            <a:r>
              <a:rPr lang="en-US"/>
              <a:t>Diagnostic Nasal Endoscopy</a:t>
            </a:r>
          </a:p>
          <a:p>
            <a:r>
              <a:rPr lang="en-US"/>
              <a:t>Rigid Nasal Endoscope</a:t>
            </a:r>
          </a:p>
          <a:p>
            <a:pPr lvl="1"/>
            <a:r>
              <a:rPr lang="en-US"/>
              <a:t>Inspection of the nasopharynx space</a:t>
            </a:r>
          </a:p>
          <a:p>
            <a:pPr lvl="1"/>
            <a:r>
              <a:rPr lang="en-US"/>
              <a:t>Localisation and extent of tumour</a:t>
            </a:r>
          </a:p>
          <a:p>
            <a:pPr lvl="1"/>
            <a:r>
              <a:rPr lang="en-US"/>
              <a:t>Biopsy under vision</a:t>
            </a:r>
          </a:p>
        </p:txBody>
      </p:sp>
    </p:spTree>
    <p:extLst>
      <p:ext uri="{BB962C8B-B14F-4D97-AF65-F5344CB8AC3E}">
        <p14:creationId xmlns:p14="http://schemas.microsoft.com/office/powerpoint/2010/main" xmlns="" val="40876380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Pathology</a:t>
            </a:r>
          </a:p>
        </p:txBody>
      </p:sp>
      <p:sp>
        <p:nvSpPr>
          <p:cNvPr id="50179" name="Rectangle 3"/>
          <p:cNvSpPr>
            <a:spLocks noGrp="1" noChangeArrowheads="1"/>
          </p:cNvSpPr>
          <p:nvPr>
            <p:ph sz="quarter" idx="1"/>
          </p:nvPr>
        </p:nvSpPr>
        <p:spPr>
          <a:xfrm>
            <a:off x="685800" y="1981200"/>
            <a:ext cx="7848600" cy="4114800"/>
          </a:xfrm>
        </p:spPr>
        <p:txBody>
          <a:bodyPr/>
          <a:lstStyle/>
          <a:p>
            <a:r>
              <a:rPr lang="en-US"/>
              <a:t>Grossly the tumour presents in 3 forms:</a:t>
            </a:r>
          </a:p>
          <a:p>
            <a:pPr lvl="1"/>
            <a:r>
              <a:rPr lang="en-US"/>
              <a:t>Proliferative growth causing nasal obstruction</a:t>
            </a:r>
          </a:p>
          <a:p>
            <a:pPr lvl="1"/>
            <a:r>
              <a:rPr lang="en-US"/>
              <a:t>Ulcerative causing epistaxis</a:t>
            </a:r>
          </a:p>
          <a:p>
            <a:pPr lvl="1"/>
            <a:r>
              <a:rPr lang="en-US"/>
              <a:t>Infiltrative which causes cranial nerve involvement</a:t>
            </a:r>
          </a:p>
          <a:p>
            <a:endParaRPr lang="en-US"/>
          </a:p>
        </p:txBody>
      </p:sp>
    </p:spTree>
    <p:extLst>
      <p:ext uri="{BB962C8B-B14F-4D97-AF65-F5344CB8AC3E}">
        <p14:creationId xmlns:p14="http://schemas.microsoft.com/office/powerpoint/2010/main" xmlns="" val="3464306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05342"/>
            <a:ext cx="8424936" cy="4154984"/>
          </a:xfrm>
          <a:prstGeom prst="rect">
            <a:avLst/>
          </a:prstGeom>
        </p:spPr>
        <p:txBody>
          <a:bodyPr wrap="square">
            <a:spAutoFit/>
          </a:bodyPr>
          <a:lstStyle/>
          <a:p>
            <a:r>
              <a:rPr lang="en-US" sz="2400" dirty="0" smtClean="0"/>
              <a:t>Histological classification of nasopharyngeal carcinoma:</a:t>
            </a:r>
          </a:p>
          <a:p>
            <a:r>
              <a:rPr lang="en-US" sz="2400" dirty="0" smtClean="0"/>
              <a:t>WHO classification of nasopharyngeal carcinoma is the most commonly used method. This classification divides nasopharyngeal carcinoma into three histological subtypes on the basis of light microscopic examination.</a:t>
            </a:r>
          </a:p>
          <a:p>
            <a:r>
              <a:rPr lang="en-US" sz="2400" dirty="0" smtClean="0"/>
              <a:t>. Type I squamous cell carcinoma (keratinizing):</a:t>
            </a:r>
          </a:p>
          <a:p>
            <a:r>
              <a:rPr lang="en-US" sz="2400" dirty="0" smtClean="0"/>
              <a:t>- well differentiated</a:t>
            </a:r>
          </a:p>
          <a:p>
            <a:r>
              <a:rPr lang="en-US" sz="2400" dirty="0" smtClean="0"/>
              <a:t>- moderately differentiated</a:t>
            </a:r>
          </a:p>
          <a:p>
            <a:r>
              <a:rPr lang="en-US" sz="2400" dirty="0" smtClean="0"/>
              <a:t>- poorly differentiated</a:t>
            </a:r>
          </a:p>
          <a:p>
            <a:r>
              <a:rPr lang="en-US" sz="2400" dirty="0" smtClean="0"/>
              <a:t>. Type II </a:t>
            </a:r>
            <a:r>
              <a:rPr lang="en-US" sz="2400" dirty="0" err="1" smtClean="0"/>
              <a:t>Nonkeratinizing</a:t>
            </a:r>
            <a:r>
              <a:rPr lang="en-US" sz="2400" dirty="0" smtClean="0"/>
              <a:t> carcinoma</a:t>
            </a:r>
          </a:p>
          <a:p>
            <a:r>
              <a:rPr lang="en-US" sz="2400" dirty="0" smtClean="0"/>
              <a:t>. Type III Undifferentiated carcinoma</a:t>
            </a:r>
            <a:endParaRPr lang="en-US" sz="2400" dirty="0"/>
          </a:p>
        </p:txBody>
      </p:sp>
    </p:spTree>
    <p:extLst>
      <p:ext uri="{BB962C8B-B14F-4D97-AF65-F5344CB8AC3E}">
        <p14:creationId xmlns:p14="http://schemas.microsoft.com/office/powerpoint/2010/main" xmlns="" val="2497318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1978" y="-171400"/>
            <a:ext cx="8077200" cy="6586418"/>
          </a:xfrm>
          <a:prstGeom prst="rect">
            <a:avLst/>
          </a:prstGeom>
        </p:spPr>
        <p:txBody>
          <a:bodyPr wrap="square">
            <a:spAutoFit/>
          </a:bodyPr>
          <a:lstStyle/>
          <a:p>
            <a:endParaRPr lang="en-US" sz="4400" b="1" dirty="0" smtClean="0"/>
          </a:p>
          <a:p>
            <a:r>
              <a:rPr lang="en-US" sz="4400" b="1" dirty="0" smtClean="0">
                <a:solidFill>
                  <a:srgbClr val="FF0000"/>
                </a:solidFill>
              </a:rPr>
              <a:t>Nasopharyngeal </a:t>
            </a:r>
            <a:r>
              <a:rPr lang="en-US" sz="4400" b="1" dirty="0">
                <a:solidFill>
                  <a:srgbClr val="FF0000"/>
                </a:solidFill>
              </a:rPr>
              <a:t>carcinoma</a:t>
            </a:r>
          </a:p>
          <a:p>
            <a:endParaRPr lang="en-US" dirty="0" smtClean="0"/>
          </a:p>
          <a:p>
            <a:r>
              <a:rPr lang="en-US" sz="2800" b="1" dirty="0" smtClean="0"/>
              <a:t>Synonyms</a:t>
            </a:r>
            <a:r>
              <a:rPr lang="en-US" sz="2800" dirty="0"/>
              <a:t>: NPC, Guangdong </a:t>
            </a:r>
            <a:r>
              <a:rPr lang="en-US" sz="2800" dirty="0" smtClean="0"/>
              <a:t>tumor</a:t>
            </a:r>
          </a:p>
          <a:p>
            <a:endParaRPr lang="en-US" sz="2800" dirty="0"/>
          </a:p>
          <a:p>
            <a:r>
              <a:rPr lang="en-US" sz="2800" b="1" dirty="0"/>
              <a:t>Introduction</a:t>
            </a:r>
            <a:r>
              <a:rPr lang="en-US" sz="2800" dirty="0"/>
              <a:t>: This is the most common malignancy involving the </a:t>
            </a:r>
            <a:r>
              <a:rPr lang="en-US" sz="2800" dirty="0" err="1"/>
              <a:t>nasopharynx</a:t>
            </a:r>
            <a:r>
              <a:rPr lang="en-US" sz="2800" dirty="0"/>
              <a:t>. It is common among </a:t>
            </a:r>
            <a:r>
              <a:rPr lang="en-US" sz="2800" dirty="0" err="1"/>
              <a:t>chinese</a:t>
            </a:r>
            <a:r>
              <a:rPr lang="en-US" sz="2800" dirty="0"/>
              <a:t> population. In fact it is so common that it is considered to be endemic disorder in southern china. It is closely associated with Epstein Barr virus infections. </a:t>
            </a:r>
            <a:r>
              <a:rPr lang="en-US" sz="2800" dirty="0" err="1" smtClean="0"/>
              <a:t>Histologically</a:t>
            </a:r>
            <a:r>
              <a:rPr lang="en-US" sz="2800" dirty="0" smtClean="0"/>
              <a:t> </a:t>
            </a:r>
            <a:r>
              <a:rPr lang="en-US" sz="2800" dirty="0"/>
              <a:t>undifferentiated / non keratinizing carcinoma types are common.</a:t>
            </a:r>
          </a:p>
          <a:p>
            <a:r>
              <a:rPr lang="en-US" dirty="0" smtClean="0"/>
              <a:t/>
            </a:r>
            <a:br>
              <a:rPr lang="en-US" dirty="0" smtClean="0"/>
            </a:br>
            <a:endParaRPr lang="en-US" dirty="0"/>
          </a:p>
        </p:txBody>
      </p:sp>
    </p:spTree>
    <p:extLst>
      <p:ext uri="{BB962C8B-B14F-4D97-AF65-F5344CB8AC3E}">
        <p14:creationId xmlns:p14="http://schemas.microsoft.com/office/powerpoint/2010/main" xmlns="" val="20689822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43841"/>
            <a:ext cx="8496944" cy="4524315"/>
          </a:xfrm>
          <a:prstGeom prst="rect">
            <a:avLst/>
          </a:prstGeom>
        </p:spPr>
        <p:txBody>
          <a:bodyPr wrap="square">
            <a:spAutoFit/>
          </a:bodyPr>
          <a:lstStyle/>
          <a:p>
            <a:r>
              <a:rPr lang="en-US" sz="2400" dirty="0" smtClean="0"/>
              <a:t>Role of imaging in the diagnosis of nasopharyngeal carcinoma: CT scan is the most preferred imaging modality. It may be needed to identify the site for biopsy of the </a:t>
            </a:r>
            <a:r>
              <a:rPr lang="en-US" sz="2400" dirty="0" err="1" smtClean="0"/>
              <a:t>submucosal</a:t>
            </a:r>
            <a:r>
              <a:rPr lang="en-US" sz="2400" dirty="0" smtClean="0"/>
              <a:t> lesion. Major role of imaging in nasopharyngeal carcinoma is to help in the staging of the disease.</a:t>
            </a:r>
          </a:p>
          <a:p>
            <a:r>
              <a:rPr lang="en-US" sz="2400" dirty="0" smtClean="0"/>
              <a:t>MRI scanning is useful and the most accurate method of evaluating primary tumor.</a:t>
            </a:r>
          </a:p>
          <a:p>
            <a:r>
              <a:rPr lang="en-US" sz="2400" dirty="0" smtClean="0"/>
              <a:t>PET scanning is useful in diagnosis recurrent / residual lesions following RT.</a:t>
            </a:r>
          </a:p>
          <a:p>
            <a:r>
              <a:rPr lang="en-US" sz="2400" dirty="0" smtClean="0"/>
              <a:t>Biopsy of the lesion is the definitive confirmatory investigation.</a:t>
            </a:r>
            <a:endParaRPr lang="en-US" sz="2400" dirty="0"/>
          </a:p>
        </p:txBody>
      </p:sp>
    </p:spTree>
    <p:extLst>
      <p:ext uri="{BB962C8B-B14F-4D97-AF65-F5344CB8AC3E}">
        <p14:creationId xmlns:p14="http://schemas.microsoft.com/office/powerpoint/2010/main" xmlns="" val="16154289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Distant Metastasis</a:t>
            </a:r>
          </a:p>
        </p:txBody>
      </p:sp>
      <p:sp>
        <p:nvSpPr>
          <p:cNvPr id="38915" name="Rectangle 3"/>
          <p:cNvSpPr>
            <a:spLocks noGrp="1" noChangeArrowheads="1"/>
          </p:cNvSpPr>
          <p:nvPr>
            <p:ph sz="quarter" idx="1"/>
          </p:nvPr>
        </p:nvSpPr>
        <p:spPr/>
        <p:txBody>
          <a:bodyPr/>
          <a:lstStyle/>
          <a:p>
            <a:r>
              <a:rPr lang="en-US" sz="2800"/>
              <a:t>Incidence rate is about 30%</a:t>
            </a:r>
          </a:p>
          <a:p>
            <a:r>
              <a:rPr lang="en-US" sz="2800"/>
              <a:t>Sites commonly involved:</a:t>
            </a:r>
          </a:p>
          <a:p>
            <a:pPr lvl="1"/>
            <a:r>
              <a:rPr lang="en-US"/>
              <a:t>Skeletal - Thoracolumbar spine &gt; 50%</a:t>
            </a:r>
          </a:p>
          <a:p>
            <a:pPr lvl="1"/>
            <a:r>
              <a:rPr lang="en-US"/>
              <a:t>Lung metastasis</a:t>
            </a:r>
          </a:p>
          <a:p>
            <a:pPr lvl="1"/>
            <a:r>
              <a:rPr lang="en-US"/>
              <a:t>Liver metastasis</a:t>
            </a:r>
          </a:p>
          <a:p>
            <a:r>
              <a:rPr lang="en-US" sz="2800"/>
              <a:t>90% of patients die within the 1st year of diagnosis of the first metastasis</a:t>
            </a:r>
            <a:endParaRPr lang="en-US"/>
          </a:p>
        </p:txBody>
      </p:sp>
    </p:spTree>
    <p:extLst>
      <p:ext uri="{BB962C8B-B14F-4D97-AF65-F5344CB8AC3E}">
        <p14:creationId xmlns:p14="http://schemas.microsoft.com/office/powerpoint/2010/main" xmlns="" val="17591654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371600" y="533400"/>
            <a:ext cx="7772400" cy="1143000"/>
          </a:xfrm>
        </p:spPr>
        <p:txBody>
          <a:bodyPr>
            <a:normAutofit/>
          </a:bodyPr>
          <a:lstStyle/>
          <a:p>
            <a:r>
              <a:rPr lang="en-US"/>
              <a:t>Staging of NPC</a:t>
            </a:r>
            <a:br>
              <a:rPr lang="en-US"/>
            </a:br>
            <a:r>
              <a:rPr lang="en-US"/>
              <a:t>- TNM Classification</a:t>
            </a:r>
          </a:p>
        </p:txBody>
      </p:sp>
      <p:sp>
        <p:nvSpPr>
          <p:cNvPr id="51203" name="Rectangle 3"/>
          <p:cNvSpPr>
            <a:spLocks noGrp="1" noChangeArrowheads="1"/>
          </p:cNvSpPr>
          <p:nvPr>
            <p:ph sz="quarter" idx="1"/>
          </p:nvPr>
        </p:nvSpPr>
        <p:spPr/>
        <p:txBody>
          <a:bodyPr/>
          <a:lstStyle/>
          <a:p>
            <a:r>
              <a:rPr lang="en-US"/>
              <a:t>Primary Tumour</a:t>
            </a:r>
          </a:p>
          <a:p>
            <a:pPr lvl="1"/>
            <a:r>
              <a:rPr lang="en-US"/>
              <a:t>T1 - tumour confined to one site of nasopharynx or positive biopsy only</a:t>
            </a:r>
          </a:p>
          <a:p>
            <a:pPr lvl="1"/>
            <a:r>
              <a:rPr lang="en-US"/>
              <a:t>T2 - tumour involving two sites</a:t>
            </a:r>
          </a:p>
          <a:p>
            <a:pPr lvl="1"/>
            <a:r>
              <a:rPr lang="en-US"/>
              <a:t>T3 - tmour extending into nasal cavity or oropharynx</a:t>
            </a:r>
          </a:p>
          <a:p>
            <a:pPr lvl="1"/>
            <a:r>
              <a:rPr lang="en-US"/>
              <a:t>T4 - tumour invasion of skull or cranial nerve involvement or both</a:t>
            </a:r>
          </a:p>
        </p:txBody>
      </p:sp>
    </p:spTree>
    <p:extLst>
      <p:ext uri="{BB962C8B-B14F-4D97-AF65-F5344CB8AC3E}">
        <p14:creationId xmlns:p14="http://schemas.microsoft.com/office/powerpoint/2010/main" xmlns="" val="8031064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371600" y="533400"/>
            <a:ext cx="7772400" cy="1143000"/>
          </a:xfrm>
        </p:spPr>
        <p:txBody>
          <a:bodyPr>
            <a:normAutofit/>
          </a:bodyPr>
          <a:lstStyle/>
          <a:p>
            <a:r>
              <a:rPr lang="en-US"/>
              <a:t>Staging of NPC</a:t>
            </a:r>
            <a:br>
              <a:rPr lang="en-US"/>
            </a:br>
            <a:r>
              <a:rPr lang="en-US"/>
              <a:t>- TNM Classification</a:t>
            </a:r>
          </a:p>
        </p:txBody>
      </p:sp>
      <p:sp>
        <p:nvSpPr>
          <p:cNvPr id="52227" name="Rectangle 3"/>
          <p:cNvSpPr>
            <a:spLocks noGrp="1" noChangeArrowheads="1"/>
          </p:cNvSpPr>
          <p:nvPr>
            <p:ph sz="quarter" idx="1"/>
          </p:nvPr>
        </p:nvSpPr>
        <p:spPr/>
        <p:txBody>
          <a:bodyPr/>
          <a:lstStyle/>
          <a:p>
            <a:pPr>
              <a:lnSpc>
                <a:spcPct val="90000"/>
              </a:lnSpc>
            </a:pPr>
            <a:r>
              <a:rPr lang="en-US"/>
              <a:t>N - Cervical Lymph Nodes</a:t>
            </a:r>
          </a:p>
          <a:p>
            <a:pPr lvl="1">
              <a:lnSpc>
                <a:spcPct val="90000"/>
              </a:lnSpc>
            </a:pPr>
            <a:r>
              <a:rPr lang="en-US"/>
              <a:t>N0 - no clinically positive node</a:t>
            </a:r>
          </a:p>
          <a:p>
            <a:pPr lvl="1">
              <a:lnSpc>
                <a:spcPct val="90000"/>
              </a:lnSpc>
            </a:pPr>
            <a:r>
              <a:rPr lang="en-US"/>
              <a:t>N1 - single clinically positive homolateral node 3cm or less in diameter</a:t>
            </a:r>
          </a:p>
          <a:p>
            <a:pPr lvl="1">
              <a:lnSpc>
                <a:spcPct val="90000"/>
              </a:lnSpc>
            </a:pPr>
            <a:r>
              <a:rPr lang="en-US"/>
              <a:t>N2 - single clinically positive homalateral node &gt; 3cm but &lt; 6cm or multiple clinically positive homolateral nodes &gt; 6cm in diameter</a:t>
            </a:r>
          </a:p>
          <a:p>
            <a:pPr lvl="1">
              <a:lnSpc>
                <a:spcPct val="90000"/>
              </a:lnSpc>
            </a:pPr>
            <a:r>
              <a:rPr lang="en-US"/>
              <a:t>N3 - massive homolateral node(s), bilateral nodes or contralateral node(s)</a:t>
            </a:r>
          </a:p>
        </p:txBody>
      </p:sp>
    </p:spTree>
    <p:extLst>
      <p:ext uri="{BB962C8B-B14F-4D97-AF65-F5344CB8AC3E}">
        <p14:creationId xmlns:p14="http://schemas.microsoft.com/office/powerpoint/2010/main" xmlns="" val="3274404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371600" y="533400"/>
            <a:ext cx="7772400" cy="1143000"/>
          </a:xfrm>
        </p:spPr>
        <p:txBody>
          <a:bodyPr>
            <a:normAutofit/>
          </a:bodyPr>
          <a:lstStyle/>
          <a:p>
            <a:r>
              <a:rPr lang="en-US"/>
              <a:t>Staging of NPC</a:t>
            </a:r>
            <a:br>
              <a:rPr lang="en-US"/>
            </a:br>
            <a:r>
              <a:rPr lang="en-US"/>
              <a:t>- TNM Classification</a:t>
            </a:r>
          </a:p>
        </p:txBody>
      </p:sp>
      <p:sp>
        <p:nvSpPr>
          <p:cNvPr id="53251" name="Rectangle 3"/>
          <p:cNvSpPr>
            <a:spLocks noGrp="1" noChangeArrowheads="1"/>
          </p:cNvSpPr>
          <p:nvPr>
            <p:ph sz="quarter" idx="1"/>
          </p:nvPr>
        </p:nvSpPr>
        <p:spPr/>
        <p:txBody>
          <a:bodyPr/>
          <a:lstStyle/>
          <a:p>
            <a:r>
              <a:rPr lang="en-US"/>
              <a:t>M - Distant Metastasis</a:t>
            </a:r>
          </a:p>
          <a:p>
            <a:pPr lvl="1"/>
            <a:r>
              <a:rPr lang="en-US"/>
              <a:t>MX - not assessed</a:t>
            </a:r>
          </a:p>
          <a:p>
            <a:pPr lvl="1"/>
            <a:r>
              <a:rPr lang="en-US"/>
              <a:t>M0 - no (known) distant metastasis</a:t>
            </a:r>
          </a:p>
          <a:p>
            <a:pPr lvl="1"/>
            <a:r>
              <a:rPr lang="en-US"/>
              <a:t>M1 - distant metastasis present</a:t>
            </a:r>
          </a:p>
          <a:p>
            <a:pPr lvl="1"/>
            <a:endParaRPr lang="en-US"/>
          </a:p>
        </p:txBody>
      </p:sp>
    </p:spTree>
    <p:extLst>
      <p:ext uri="{BB962C8B-B14F-4D97-AF65-F5344CB8AC3E}">
        <p14:creationId xmlns:p14="http://schemas.microsoft.com/office/powerpoint/2010/main" xmlns="" val="14083243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67744" y="-48829"/>
            <a:ext cx="6172200" cy="1424651"/>
          </a:xfrm>
        </p:spPr>
        <p:txBody>
          <a:bodyPr>
            <a:normAutofit/>
          </a:bodyPr>
          <a:lstStyle/>
          <a:p>
            <a:r>
              <a:rPr lang="en-US" dirty="0"/>
              <a:t>Staging of NPC</a:t>
            </a:r>
            <a:br>
              <a:rPr lang="en-US" dirty="0"/>
            </a:br>
            <a:r>
              <a:rPr lang="en-US" dirty="0"/>
              <a:t>- TNM Classification</a:t>
            </a:r>
          </a:p>
        </p:txBody>
      </p:sp>
      <p:sp>
        <p:nvSpPr>
          <p:cNvPr id="2" name="Text Placeholder 1"/>
          <p:cNvSpPr>
            <a:spLocks noGrp="1"/>
          </p:cNvSpPr>
          <p:nvPr>
            <p:ph type="body" idx="1"/>
          </p:nvPr>
        </p:nvSpPr>
        <p:spPr>
          <a:xfrm>
            <a:off x="-108520" y="5805264"/>
            <a:ext cx="2088232" cy="1371600"/>
          </a:xfrm>
        </p:spPr>
        <p:txBody>
          <a:bodyPr/>
          <a:lstStyle/>
          <a:p>
            <a:endParaRPr lang="en-IN" dirty="0"/>
          </a:p>
        </p:txBody>
      </p:sp>
      <p:graphicFrame>
        <p:nvGraphicFramePr>
          <p:cNvPr id="54276" name="Object 4"/>
          <p:cNvGraphicFramePr>
            <a:graphicFrameLocks noGrp="1" noChangeAspect="1"/>
          </p:cNvGraphicFramePr>
          <p:nvPr>
            <p:ph type="tbl" idx="4294967295"/>
            <p:extLst>
              <p:ext uri="{D42A27DB-BD31-4B8C-83A1-F6EECF244321}">
                <p14:modId xmlns:p14="http://schemas.microsoft.com/office/powerpoint/2010/main" xmlns="" val="3296591327"/>
              </p:ext>
            </p:extLst>
          </p:nvPr>
        </p:nvGraphicFramePr>
        <p:xfrm>
          <a:off x="2411760" y="2708920"/>
          <a:ext cx="6235700" cy="3735388"/>
        </p:xfrm>
        <a:graphic>
          <a:graphicData uri="http://schemas.openxmlformats.org/presentationml/2006/ole">
            <p:oleObj spid="_x0000_s10250" name="Document" r:id="rId3" imgW="6608096" imgH="3959280" progId="Word.Document.8">
              <p:embed/>
            </p:oleObj>
          </a:graphicData>
        </a:graphic>
      </p:graphicFrame>
      <p:sp>
        <p:nvSpPr>
          <p:cNvPr id="54277" name="Rectangle 5"/>
          <p:cNvSpPr>
            <a:spLocks noChangeArrowheads="1"/>
          </p:cNvSpPr>
          <p:nvPr/>
        </p:nvSpPr>
        <p:spPr bwMode="auto">
          <a:xfrm>
            <a:off x="1835696" y="2007674"/>
            <a:ext cx="7620000" cy="6858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p>
            <a:pPr marL="342900" indent="-342900">
              <a:spcBef>
                <a:spcPct val="20000"/>
              </a:spcBef>
              <a:buClr>
                <a:srgbClr val="FFFF00"/>
              </a:buClr>
              <a:buSzPct val="85000"/>
              <a:buFont typeface="Monotype Sorts" pitchFamily="2" charset="2"/>
              <a:buChar char="*"/>
            </a:pPr>
            <a:r>
              <a:rPr lang="en-US" sz="3000" b="1" dirty="0">
                <a:solidFill>
                  <a:srgbClr val="FFFFCC"/>
                </a:solidFill>
                <a:effectLst>
                  <a:outerShdw blurRad="38100" dist="38100" dir="2700000" algn="tl">
                    <a:srgbClr val="000000"/>
                  </a:outerShdw>
                </a:effectLst>
                <a:latin typeface="Arial" charset="0"/>
              </a:rPr>
              <a:t>Stage Grouping</a:t>
            </a:r>
          </a:p>
        </p:txBody>
      </p:sp>
    </p:spTree>
    <p:extLst>
      <p:ext uri="{BB962C8B-B14F-4D97-AF65-F5344CB8AC3E}">
        <p14:creationId xmlns:p14="http://schemas.microsoft.com/office/powerpoint/2010/main" xmlns="" val="15721620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Treatment Policy</a:t>
            </a:r>
          </a:p>
        </p:txBody>
      </p:sp>
      <p:sp>
        <p:nvSpPr>
          <p:cNvPr id="39939" name="Rectangle 3"/>
          <p:cNvSpPr>
            <a:spLocks noGrp="1" noChangeArrowheads="1"/>
          </p:cNvSpPr>
          <p:nvPr>
            <p:ph sz="quarter" idx="1"/>
          </p:nvPr>
        </p:nvSpPr>
        <p:spPr/>
        <p:txBody>
          <a:bodyPr/>
          <a:lstStyle/>
          <a:p>
            <a:pPr>
              <a:lnSpc>
                <a:spcPct val="90000"/>
              </a:lnSpc>
            </a:pPr>
            <a:r>
              <a:rPr lang="en-US" sz="2800">
                <a:solidFill>
                  <a:srgbClr val="FF9966"/>
                </a:solidFill>
              </a:rPr>
              <a:t>Chemo-Radiotherapy</a:t>
            </a:r>
            <a:r>
              <a:rPr lang="en-US" sz="2800"/>
              <a:t> </a:t>
            </a:r>
          </a:p>
          <a:p>
            <a:pPr lvl="1">
              <a:lnSpc>
                <a:spcPct val="90000"/>
              </a:lnSpc>
            </a:pPr>
            <a:r>
              <a:rPr lang="en-US"/>
              <a:t>Primary modality of treatment</a:t>
            </a:r>
          </a:p>
          <a:p>
            <a:pPr>
              <a:lnSpc>
                <a:spcPct val="90000"/>
              </a:lnSpc>
            </a:pPr>
            <a:r>
              <a:rPr lang="en-US" sz="2800"/>
              <a:t>Radiotherapy- 6000 rads</a:t>
            </a:r>
            <a:r>
              <a:rPr lang="en-US"/>
              <a:t>.</a:t>
            </a:r>
          </a:p>
          <a:p>
            <a:pPr>
              <a:lnSpc>
                <a:spcPct val="90000"/>
              </a:lnSpc>
            </a:pPr>
            <a:r>
              <a:rPr lang="en-US" sz="2800"/>
              <a:t>Chemotherapy</a:t>
            </a:r>
          </a:p>
          <a:p>
            <a:pPr lvl="1">
              <a:lnSpc>
                <a:spcPct val="90000"/>
              </a:lnSpc>
            </a:pPr>
            <a:r>
              <a:rPr lang="en-US"/>
              <a:t>Cisplatin and 5-flurouracil</a:t>
            </a:r>
          </a:p>
          <a:p>
            <a:pPr>
              <a:lnSpc>
                <a:spcPct val="90000"/>
              </a:lnSpc>
            </a:pPr>
            <a:r>
              <a:rPr lang="en-US" sz="2800">
                <a:solidFill>
                  <a:srgbClr val="FF9966"/>
                </a:solidFill>
              </a:rPr>
              <a:t>Surgery</a:t>
            </a:r>
            <a:r>
              <a:rPr lang="en-US" sz="2800"/>
              <a:t> - limited role</a:t>
            </a:r>
          </a:p>
          <a:p>
            <a:pPr lvl="1">
              <a:lnSpc>
                <a:spcPct val="90000"/>
              </a:lnSpc>
            </a:pPr>
            <a:r>
              <a:rPr lang="en-US"/>
              <a:t>Biopsy of the nasopharyngeal mucosa</a:t>
            </a:r>
          </a:p>
          <a:p>
            <a:pPr lvl="1">
              <a:lnSpc>
                <a:spcPct val="90000"/>
              </a:lnSpc>
            </a:pPr>
            <a:r>
              <a:rPr lang="en-US"/>
              <a:t>Radical neck dissection for radioresistant lymph nodes</a:t>
            </a:r>
          </a:p>
          <a:p>
            <a:pPr>
              <a:lnSpc>
                <a:spcPct val="90000"/>
              </a:lnSpc>
            </a:pPr>
            <a:endParaRPr lang="en-US" sz="2800"/>
          </a:p>
          <a:p>
            <a:pPr lvl="1">
              <a:lnSpc>
                <a:spcPct val="90000"/>
              </a:lnSpc>
            </a:pPr>
            <a:endParaRPr lang="en-US">
              <a:solidFill>
                <a:srgbClr val="FF9A35"/>
              </a:solidFill>
            </a:endParaRPr>
          </a:p>
        </p:txBody>
      </p:sp>
    </p:spTree>
    <p:extLst>
      <p:ext uri="{BB962C8B-B14F-4D97-AF65-F5344CB8AC3E}">
        <p14:creationId xmlns:p14="http://schemas.microsoft.com/office/powerpoint/2010/main" xmlns="" val="10269829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29" y="1166843"/>
            <a:ext cx="8628743" cy="4708981"/>
          </a:xfrm>
          <a:prstGeom prst="rect">
            <a:avLst/>
          </a:prstGeom>
        </p:spPr>
        <p:txBody>
          <a:bodyPr wrap="square">
            <a:spAutoFit/>
          </a:bodyPr>
          <a:lstStyle/>
          <a:p>
            <a:r>
              <a:rPr lang="en-US" sz="2400" dirty="0"/>
              <a:t>Treatment:</a:t>
            </a:r>
          </a:p>
          <a:p>
            <a:r>
              <a:rPr lang="en-US" sz="2400" dirty="0"/>
              <a:t>Nasopharyngeal carcinoma is a highly radiosensitive tumor hence irradiation is the preferred modality of treatment.</a:t>
            </a:r>
          </a:p>
          <a:p>
            <a:r>
              <a:rPr lang="en-US" sz="2400" dirty="0"/>
              <a:t>Megavoltage external radiotherapy is the treatment modality of choice. This is given through two lateral opposing and one anterior fold. Treatment should be delivered without interruption in five sessions per week for six weeks delivering a total dose of 60 </a:t>
            </a:r>
            <a:r>
              <a:rPr lang="en-US" sz="2400" dirty="0" err="1"/>
              <a:t>Gy</a:t>
            </a:r>
            <a:r>
              <a:rPr lang="en-US" sz="2400" dirty="0"/>
              <a:t>.</a:t>
            </a:r>
          </a:p>
          <a:p>
            <a:r>
              <a:rPr lang="en-US" sz="2400" dirty="0"/>
              <a:t>Role of surgery: is limited to biopsy of the lesion and confirming the diagnosis. If there is nodal metastasis then block neck dissection should be resorted to.</a:t>
            </a:r>
          </a:p>
          <a:p>
            <a:r>
              <a:rPr lang="en-US" dirty="0" smtClean="0"/>
              <a:t/>
            </a:r>
            <a:br>
              <a:rPr lang="en-US" dirty="0" smtClean="0"/>
            </a:br>
            <a:endParaRPr lang="en-US" dirty="0"/>
          </a:p>
        </p:txBody>
      </p:sp>
    </p:spTree>
    <p:extLst>
      <p:ext uri="{BB962C8B-B14F-4D97-AF65-F5344CB8AC3E}">
        <p14:creationId xmlns:p14="http://schemas.microsoft.com/office/powerpoint/2010/main" xmlns="" val="20423309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Recurrent NPC</a:t>
            </a:r>
          </a:p>
        </p:txBody>
      </p:sp>
      <p:sp>
        <p:nvSpPr>
          <p:cNvPr id="60419" name="Rectangle 3"/>
          <p:cNvSpPr>
            <a:spLocks noGrp="1" noChangeArrowheads="1"/>
          </p:cNvSpPr>
          <p:nvPr>
            <p:ph sz="quarter" idx="1"/>
          </p:nvPr>
        </p:nvSpPr>
        <p:spPr/>
        <p:txBody>
          <a:bodyPr/>
          <a:lstStyle/>
          <a:p>
            <a:r>
              <a:rPr lang="en-US"/>
              <a:t>Brachytherapy</a:t>
            </a:r>
          </a:p>
          <a:p>
            <a:pPr lvl="2"/>
            <a:r>
              <a:rPr lang="en-US"/>
              <a:t> 2</a:t>
            </a:r>
            <a:r>
              <a:rPr lang="en-US" baseline="30000"/>
              <a:t>nd</a:t>
            </a:r>
            <a:r>
              <a:rPr lang="en-US"/>
              <a:t> course of radiation</a:t>
            </a:r>
          </a:p>
          <a:p>
            <a:r>
              <a:rPr lang="en-US"/>
              <a:t>Chemotherapy </a:t>
            </a:r>
          </a:p>
          <a:p>
            <a:pPr lvl="2"/>
            <a:r>
              <a:rPr lang="en-US"/>
              <a:t>For distant metastasis</a:t>
            </a:r>
          </a:p>
          <a:p>
            <a:pPr lvl="2"/>
            <a:r>
              <a:rPr lang="en-US"/>
              <a:t>Failed radiation</a:t>
            </a:r>
          </a:p>
          <a:p>
            <a:endParaRPr lang="en-US"/>
          </a:p>
        </p:txBody>
      </p:sp>
    </p:spTree>
    <p:extLst>
      <p:ext uri="{BB962C8B-B14F-4D97-AF65-F5344CB8AC3E}">
        <p14:creationId xmlns:p14="http://schemas.microsoft.com/office/powerpoint/2010/main" xmlns="" val="1307096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Conclusion</a:t>
            </a:r>
          </a:p>
        </p:txBody>
      </p:sp>
      <p:sp>
        <p:nvSpPr>
          <p:cNvPr id="61443" name="Rectangle 3"/>
          <p:cNvSpPr>
            <a:spLocks noGrp="1" noChangeArrowheads="1"/>
          </p:cNvSpPr>
          <p:nvPr>
            <p:ph sz="quarter" idx="1"/>
          </p:nvPr>
        </p:nvSpPr>
        <p:spPr>
          <a:xfrm>
            <a:off x="685800" y="2209800"/>
            <a:ext cx="7772400" cy="4114800"/>
          </a:xfrm>
        </p:spPr>
        <p:txBody>
          <a:bodyPr/>
          <a:lstStyle/>
          <a:p>
            <a:r>
              <a:rPr lang="en-US" sz="2600"/>
              <a:t>Early diagnosis of NPC (stage I)</a:t>
            </a:r>
          </a:p>
          <a:p>
            <a:r>
              <a:rPr lang="en-US" sz="2600"/>
              <a:t>Early treatment</a:t>
            </a:r>
          </a:p>
          <a:p>
            <a:r>
              <a:rPr lang="en-US" sz="2600"/>
              <a:t>Good prognosis (&gt;5years)</a:t>
            </a:r>
          </a:p>
          <a:p>
            <a:r>
              <a:rPr lang="en-US" sz="2600"/>
              <a:t>Patients should be followed up regularly</a:t>
            </a:r>
          </a:p>
          <a:p>
            <a:pPr lvl="1"/>
            <a:r>
              <a:rPr lang="en-US" sz="2200"/>
              <a:t>1st year: once a month</a:t>
            </a:r>
          </a:p>
          <a:p>
            <a:pPr lvl="1"/>
            <a:r>
              <a:rPr lang="en-US" sz="2200"/>
              <a:t>2</a:t>
            </a:r>
            <a:r>
              <a:rPr lang="en-US" sz="2200" baseline="30000"/>
              <a:t>nd</a:t>
            </a:r>
            <a:r>
              <a:rPr lang="en-US" sz="2200"/>
              <a:t> year: every 2</a:t>
            </a:r>
            <a:r>
              <a:rPr lang="en-US" sz="2200" baseline="30000"/>
              <a:t>nd</a:t>
            </a:r>
            <a:r>
              <a:rPr lang="en-US" sz="2200"/>
              <a:t> month</a:t>
            </a:r>
          </a:p>
          <a:p>
            <a:pPr lvl="1"/>
            <a:r>
              <a:rPr lang="en-US" sz="2200"/>
              <a:t>3</a:t>
            </a:r>
            <a:r>
              <a:rPr lang="en-US" sz="2200" baseline="30000"/>
              <a:t>rd</a:t>
            </a:r>
            <a:r>
              <a:rPr lang="en-US" sz="2200"/>
              <a:t> year: every 3 months</a:t>
            </a:r>
          </a:p>
          <a:p>
            <a:pPr lvl="1"/>
            <a:r>
              <a:rPr lang="en-US" sz="2200"/>
              <a:t>4</a:t>
            </a:r>
            <a:r>
              <a:rPr lang="en-US" sz="2200" baseline="30000"/>
              <a:t>th</a:t>
            </a:r>
            <a:r>
              <a:rPr lang="en-US" sz="2200"/>
              <a:t> year: every 6 months</a:t>
            </a:r>
          </a:p>
          <a:p>
            <a:pPr lvl="1"/>
            <a:r>
              <a:rPr lang="en-US" sz="2200"/>
              <a:t>&gt;5years: Once a year</a:t>
            </a:r>
          </a:p>
          <a:p>
            <a:endParaRPr lang="en-US" sz="2600"/>
          </a:p>
        </p:txBody>
      </p:sp>
    </p:spTree>
    <p:extLst>
      <p:ext uri="{BB962C8B-B14F-4D97-AF65-F5344CB8AC3E}">
        <p14:creationId xmlns:p14="http://schemas.microsoft.com/office/powerpoint/2010/main" xmlns="" val="98992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92696"/>
            <a:ext cx="8136904" cy="5324535"/>
          </a:xfrm>
          <a:prstGeom prst="rect">
            <a:avLst/>
          </a:prstGeom>
        </p:spPr>
        <p:txBody>
          <a:bodyPr wrap="square">
            <a:spAutoFit/>
          </a:bodyPr>
          <a:lstStyle/>
          <a:p>
            <a:r>
              <a:rPr lang="en-US" sz="2800" b="1" dirty="0" smtClean="0">
                <a:solidFill>
                  <a:schemeClr val="accent1">
                    <a:lumMod val="75000"/>
                  </a:schemeClr>
                </a:solidFill>
              </a:rPr>
              <a:t>         Anatomy of </a:t>
            </a:r>
            <a:r>
              <a:rPr lang="en-US" sz="2800" b="1" dirty="0" err="1" smtClean="0">
                <a:solidFill>
                  <a:schemeClr val="accent1">
                    <a:lumMod val="75000"/>
                  </a:schemeClr>
                </a:solidFill>
              </a:rPr>
              <a:t>nasopharynx</a:t>
            </a:r>
            <a:r>
              <a:rPr lang="en-US" sz="2800" b="1" dirty="0" smtClean="0">
                <a:solidFill>
                  <a:schemeClr val="accent1">
                    <a:lumMod val="75000"/>
                  </a:schemeClr>
                </a:solidFill>
              </a:rPr>
              <a:t>: </a:t>
            </a:r>
          </a:p>
          <a:p>
            <a:r>
              <a:rPr lang="en-US" sz="2400" dirty="0" err="1" smtClean="0"/>
              <a:t>Nasopharynx</a:t>
            </a:r>
            <a:r>
              <a:rPr lang="en-US" sz="2400" dirty="0" smtClean="0"/>
              <a:t> is at the junction of oropharynx and nasal cavity. It is lined by </a:t>
            </a:r>
            <a:r>
              <a:rPr lang="en-US" sz="2400" dirty="0" err="1" smtClean="0"/>
              <a:t>pseudostratified</a:t>
            </a:r>
            <a:r>
              <a:rPr lang="en-US" sz="2400" dirty="0" smtClean="0"/>
              <a:t> squamous epithelium. It is open inferiorly. It walls are rigid and bony.</a:t>
            </a:r>
          </a:p>
          <a:p>
            <a:r>
              <a:rPr lang="en-US" sz="2400" b="1" dirty="0" smtClean="0">
                <a:solidFill>
                  <a:schemeClr val="accent1">
                    <a:lumMod val="75000"/>
                  </a:schemeClr>
                </a:solidFill>
              </a:rPr>
              <a:t>             Boundaries of </a:t>
            </a:r>
            <a:r>
              <a:rPr lang="en-US" sz="2400" b="1" dirty="0" err="1" smtClean="0">
                <a:solidFill>
                  <a:schemeClr val="accent1">
                    <a:lumMod val="75000"/>
                  </a:schemeClr>
                </a:solidFill>
              </a:rPr>
              <a:t>nasopharynx</a:t>
            </a:r>
            <a:r>
              <a:rPr lang="en-US" sz="2400" b="1" dirty="0" smtClean="0">
                <a:solidFill>
                  <a:schemeClr val="accent1">
                    <a:lumMod val="75000"/>
                  </a:schemeClr>
                </a:solidFill>
              </a:rPr>
              <a:t>:</a:t>
            </a:r>
          </a:p>
          <a:p>
            <a:r>
              <a:rPr lang="en-US" sz="2400" dirty="0" smtClean="0"/>
              <a:t>. </a:t>
            </a:r>
            <a:r>
              <a:rPr lang="en-US" sz="2400" b="1" i="1" dirty="0" smtClean="0"/>
              <a:t>Anterior</a:t>
            </a:r>
            <a:r>
              <a:rPr lang="en-US" sz="2400" dirty="0" smtClean="0"/>
              <a:t>: Posterior </a:t>
            </a:r>
            <a:r>
              <a:rPr lang="en-US" sz="2400" dirty="0" err="1" smtClean="0"/>
              <a:t>choanae</a:t>
            </a:r>
            <a:r>
              <a:rPr lang="en-US" sz="2400" dirty="0" smtClean="0"/>
              <a:t> and posterior part of nasal septum</a:t>
            </a:r>
          </a:p>
          <a:p>
            <a:r>
              <a:rPr lang="en-US" sz="2400" dirty="0" smtClean="0"/>
              <a:t>. </a:t>
            </a:r>
            <a:r>
              <a:rPr lang="en-US" sz="2400" b="1" i="1" dirty="0" smtClean="0"/>
              <a:t>Floor</a:t>
            </a:r>
            <a:r>
              <a:rPr lang="en-US" sz="2400" dirty="0" smtClean="0"/>
              <a:t>: Soft palate and part of hard palate</a:t>
            </a:r>
          </a:p>
          <a:p>
            <a:r>
              <a:rPr lang="en-US" sz="2400" b="1" i="1" dirty="0" smtClean="0"/>
              <a:t>. Roof</a:t>
            </a:r>
            <a:r>
              <a:rPr lang="en-US" sz="2400" dirty="0" smtClean="0"/>
              <a:t>: It is sloping </a:t>
            </a:r>
            <a:r>
              <a:rPr lang="en-US" sz="2400" dirty="0" err="1" smtClean="0"/>
              <a:t>antero</a:t>
            </a:r>
            <a:r>
              <a:rPr lang="en-US" sz="2400" dirty="0" smtClean="0"/>
              <a:t> posteriorly. It is formed by </a:t>
            </a:r>
            <a:r>
              <a:rPr lang="en-US" sz="2400" dirty="0" err="1" smtClean="0"/>
              <a:t>basi</a:t>
            </a:r>
            <a:r>
              <a:rPr lang="en-US" sz="2400" dirty="0" smtClean="0"/>
              <a:t> sphenoid and </a:t>
            </a:r>
            <a:r>
              <a:rPr lang="en-US" sz="2400" dirty="0" err="1" smtClean="0"/>
              <a:t>basi</a:t>
            </a:r>
            <a:r>
              <a:rPr lang="en-US" sz="2400" dirty="0" smtClean="0"/>
              <a:t> occiput. C1 and C2 vertebrae also contribute.</a:t>
            </a:r>
          </a:p>
          <a:p>
            <a:r>
              <a:rPr lang="en-US" sz="2400" dirty="0" smtClean="0"/>
              <a:t>. </a:t>
            </a:r>
            <a:r>
              <a:rPr lang="en-US" sz="2400" b="1" i="1" dirty="0" smtClean="0"/>
              <a:t>Posterior: </a:t>
            </a:r>
            <a:r>
              <a:rPr lang="en-US" sz="2400" dirty="0" smtClean="0"/>
              <a:t>It communicates with oropharynx. This area is guarded by a ring known as </a:t>
            </a:r>
            <a:r>
              <a:rPr lang="en-US" sz="2400" dirty="0" err="1" smtClean="0"/>
              <a:t>passavant's</a:t>
            </a:r>
            <a:r>
              <a:rPr lang="en-US" sz="2400" dirty="0" smtClean="0"/>
              <a:t> ridge.</a:t>
            </a:r>
            <a:endParaRPr lang="en-US" sz="2400" dirty="0"/>
          </a:p>
        </p:txBody>
      </p:sp>
    </p:spTree>
    <p:extLst>
      <p:ext uri="{BB962C8B-B14F-4D97-AF65-F5344CB8AC3E}">
        <p14:creationId xmlns:p14="http://schemas.microsoft.com/office/powerpoint/2010/main" xmlns="" val="561446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276872"/>
            <a:ext cx="7467600" cy="1143000"/>
          </a:xfrm>
        </p:spPr>
        <p:txBody>
          <a:bodyPr>
            <a:noAutofit/>
          </a:bodyPr>
          <a:lstStyle/>
          <a:p>
            <a:r>
              <a:rPr lang="en-IN" sz="7200" b="1" dirty="0" smtClean="0">
                <a:solidFill>
                  <a:srgbClr val="0070C0"/>
                </a:solidFill>
              </a:rPr>
              <a:t>THANK YOU</a:t>
            </a:r>
            <a:endParaRPr lang="en-IN" sz="7200" b="1" dirty="0">
              <a:solidFill>
                <a:srgbClr val="0070C0"/>
              </a:solidFill>
            </a:endParaRPr>
          </a:p>
        </p:txBody>
      </p:sp>
    </p:spTree>
    <p:extLst>
      <p:ext uri="{BB962C8B-B14F-4D97-AF65-F5344CB8AC3E}">
        <p14:creationId xmlns:p14="http://schemas.microsoft.com/office/powerpoint/2010/main" xmlns="" val="375334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08720"/>
            <a:ext cx="8077200" cy="4154984"/>
          </a:xfrm>
          <a:prstGeom prst="rect">
            <a:avLst/>
          </a:prstGeom>
        </p:spPr>
        <p:txBody>
          <a:bodyPr wrap="square">
            <a:spAutoFit/>
          </a:bodyPr>
          <a:lstStyle/>
          <a:p>
            <a:r>
              <a:rPr lang="en-US" dirty="0" smtClean="0"/>
              <a:t>. </a:t>
            </a:r>
            <a:r>
              <a:rPr lang="en-US" sz="2400" b="1" i="1" dirty="0"/>
              <a:t>Lateral: </a:t>
            </a:r>
            <a:r>
              <a:rPr lang="en-US" sz="2400" dirty="0"/>
              <a:t>The pharyngeal end of </a:t>
            </a:r>
            <a:r>
              <a:rPr lang="en-US" sz="2400" dirty="0" err="1"/>
              <a:t>eustachean</a:t>
            </a:r>
            <a:r>
              <a:rPr lang="en-US" sz="2400" dirty="0"/>
              <a:t> tube is seen here. Around the pharyngeal end of </a:t>
            </a:r>
            <a:r>
              <a:rPr lang="en-US" sz="2400" dirty="0" err="1"/>
              <a:t>eustachean</a:t>
            </a:r>
            <a:r>
              <a:rPr lang="en-US" sz="2400" dirty="0"/>
              <a:t> tube there is a pad of fat present. This pad of fat is known as </a:t>
            </a:r>
            <a:r>
              <a:rPr lang="en-US" sz="2400" dirty="0" err="1"/>
              <a:t>Ostman's</a:t>
            </a:r>
            <a:r>
              <a:rPr lang="en-US" sz="2400" dirty="0"/>
              <a:t> pad of fat. In malnourished children this pad of fat is lost causing patulous </a:t>
            </a:r>
            <a:r>
              <a:rPr lang="en-US" sz="2400" dirty="0" err="1"/>
              <a:t>eustachean</a:t>
            </a:r>
            <a:r>
              <a:rPr lang="en-US" sz="2400" dirty="0"/>
              <a:t> tube. </a:t>
            </a:r>
            <a:r>
              <a:rPr lang="en-US" sz="2400" dirty="0" err="1"/>
              <a:t>Fossa</a:t>
            </a:r>
            <a:r>
              <a:rPr lang="en-US" sz="2400" dirty="0"/>
              <a:t> of </a:t>
            </a:r>
            <a:r>
              <a:rPr lang="en-US" sz="2400" dirty="0" err="1"/>
              <a:t>Rosenmuller</a:t>
            </a:r>
            <a:r>
              <a:rPr lang="en-US" sz="2400" dirty="0"/>
              <a:t> is seen above and behind the pharyngeal end of </a:t>
            </a:r>
            <a:r>
              <a:rPr lang="en-US" sz="2400" dirty="0" err="1"/>
              <a:t>eustachean</a:t>
            </a:r>
            <a:r>
              <a:rPr lang="en-US" sz="2400" dirty="0"/>
              <a:t> tube. It is about 1.5 </a:t>
            </a:r>
            <a:r>
              <a:rPr lang="en-US" sz="2400" dirty="0" err="1"/>
              <a:t>cms</a:t>
            </a:r>
            <a:r>
              <a:rPr lang="en-US" sz="2400" dirty="0"/>
              <a:t> deep. Its apex is in close relation ship with the carotid canal, and its base is closely related to skull base. Foramen </a:t>
            </a:r>
            <a:r>
              <a:rPr lang="en-US" sz="2400" dirty="0" err="1"/>
              <a:t>lacerum</a:t>
            </a:r>
            <a:r>
              <a:rPr lang="en-US" sz="2400" dirty="0"/>
              <a:t> lies medially. Nasopharyngeal carcinoma commonly arises from </a:t>
            </a:r>
            <a:r>
              <a:rPr lang="en-US" sz="2400" dirty="0" err="1"/>
              <a:t>fossa</a:t>
            </a:r>
            <a:r>
              <a:rPr lang="en-US" sz="2400" dirty="0"/>
              <a:t> of </a:t>
            </a:r>
            <a:r>
              <a:rPr lang="en-US" sz="2400" dirty="0" err="1"/>
              <a:t>Rosenmuller</a:t>
            </a:r>
            <a:r>
              <a:rPr lang="en-US" sz="2400" dirty="0"/>
              <a:t>.</a:t>
            </a:r>
          </a:p>
        </p:txBody>
      </p:sp>
    </p:spTree>
    <p:extLst>
      <p:ext uri="{BB962C8B-B14F-4D97-AF65-F5344CB8AC3E}">
        <p14:creationId xmlns:p14="http://schemas.microsoft.com/office/powerpoint/2010/main" xmlns="" val="1154145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9552" y="836712"/>
            <a:ext cx="8229600" cy="1066800"/>
          </a:xfrm>
        </p:spPr>
        <p:txBody>
          <a:bodyPr/>
          <a:lstStyle/>
          <a:p>
            <a:r>
              <a:rPr lang="en-US" dirty="0"/>
              <a:t>Surgical Anatomy of </a:t>
            </a:r>
            <a:r>
              <a:rPr lang="en-US" dirty="0" err="1"/>
              <a:t>Nasopharynx</a:t>
            </a:r>
            <a:endParaRPr lang="en-US" dirty="0"/>
          </a:p>
        </p:txBody>
      </p:sp>
      <p:sp>
        <p:nvSpPr>
          <p:cNvPr id="45059" name="Rectangle 3"/>
          <p:cNvSpPr>
            <a:spLocks noGrp="1" noChangeArrowheads="1"/>
          </p:cNvSpPr>
          <p:nvPr>
            <p:ph sz="quarter" idx="1"/>
          </p:nvPr>
        </p:nvSpPr>
        <p:spPr>
          <a:xfrm>
            <a:off x="685800" y="1905000"/>
            <a:ext cx="7772400" cy="4114800"/>
          </a:xfrm>
        </p:spPr>
        <p:txBody>
          <a:bodyPr>
            <a:normAutofit lnSpcReduction="10000"/>
          </a:bodyPr>
          <a:lstStyle/>
          <a:p>
            <a:pPr>
              <a:lnSpc>
                <a:spcPct val="90000"/>
              </a:lnSpc>
            </a:pPr>
            <a:r>
              <a:rPr lang="en-US" sz="2800"/>
              <a:t>4cm high, 4cm wide and 3cm in length</a:t>
            </a:r>
          </a:p>
          <a:p>
            <a:pPr>
              <a:lnSpc>
                <a:spcPct val="90000"/>
              </a:lnSpc>
            </a:pPr>
            <a:r>
              <a:rPr lang="en-US" sz="2800">
                <a:solidFill>
                  <a:srgbClr val="FF9966"/>
                </a:solidFill>
              </a:rPr>
              <a:t>Anterior </a:t>
            </a:r>
            <a:r>
              <a:rPr lang="en-US" sz="2800"/>
              <a:t>-choanal orifice and posterior margin of nasal septum</a:t>
            </a:r>
          </a:p>
          <a:p>
            <a:pPr>
              <a:lnSpc>
                <a:spcPct val="90000"/>
              </a:lnSpc>
            </a:pPr>
            <a:r>
              <a:rPr lang="en-US" sz="2800">
                <a:solidFill>
                  <a:srgbClr val="FF9966"/>
                </a:solidFill>
              </a:rPr>
              <a:t>Floor</a:t>
            </a:r>
            <a:r>
              <a:rPr lang="en-US" sz="2800"/>
              <a:t> - upper surface of the soft palate</a:t>
            </a:r>
          </a:p>
          <a:p>
            <a:pPr>
              <a:lnSpc>
                <a:spcPct val="90000"/>
              </a:lnSpc>
            </a:pPr>
            <a:r>
              <a:rPr lang="en-US" sz="2800">
                <a:solidFill>
                  <a:srgbClr val="FF9966"/>
                </a:solidFill>
              </a:rPr>
              <a:t>Roof and posterior wall</a:t>
            </a:r>
            <a:endParaRPr lang="en-US" sz="2800"/>
          </a:p>
          <a:p>
            <a:pPr lvl="1">
              <a:lnSpc>
                <a:spcPct val="90000"/>
              </a:lnSpc>
            </a:pPr>
            <a:r>
              <a:rPr lang="en-US" sz="2400"/>
              <a:t>Body of the sphenoid, Basiocciput</a:t>
            </a:r>
          </a:p>
          <a:p>
            <a:pPr lvl="1">
              <a:lnSpc>
                <a:spcPct val="90000"/>
              </a:lnSpc>
            </a:pPr>
            <a:r>
              <a:rPr lang="en-US" sz="2400"/>
              <a:t>First two cervical vertebrae</a:t>
            </a:r>
            <a:endParaRPr lang="en-US"/>
          </a:p>
          <a:p>
            <a:pPr>
              <a:lnSpc>
                <a:spcPct val="90000"/>
              </a:lnSpc>
            </a:pPr>
            <a:r>
              <a:rPr lang="en-US" sz="2800">
                <a:solidFill>
                  <a:srgbClr val="FF9966"/>
                </a:solidFill>
              </a:rPr>
              <a:t>Lateral wall</a:t>
            </a:r>
          </a:p>
          <a:p>
            <a:pPr lvl="1">
              <a:lnSpc>
                <a:spcPct val="90000"/>
              </a:lnSpc>
            </a:pPr>
            <a:r>
              <a:rPr lang="en-US" sz="2400"/>
              <a:t>Eustachian Tube orifice</a:t>
            </a:r>
          </a:p>
          <a:p>
            <a:pPr lvl="1">
              <a:lnSpc>
                <a:spcPct val="90000"/>
              </a:lnSpc>
            </a:pPr>
            <a:r>
              <a:rPr lang="en-US" sz="2400"/>
              <a:t>Fossa of ROSSENMULLER</a:t>
            </a:r>
            <a:endParaRPr lang="en-US"/>
          </a:p>
        </p:txBody>
      </p:sp>
    </p:spTree>
    <p:extLst>
      <p:ext uri="{BB962C8B-B14F-4D97-AF65-F5344CB8AC3E}">
        <p14:creationId xmlns:p14="http://schemas.microsoft.com/office/powerpoint/2010/main" xmlns="" val="2007927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67544" y="836712"/>
            <a:ext cx="8229600" cy="1066800"/>
          </a:xfrm>
        </p:spPr>
        <p:txBody>
          <a:bodyPr/>
          <a:lstStyle/>
          <a:p>
            <a:r>
              <a:rPr lang="en-US" dirty="0"/>
              <a:t>Anatomical relation of FOR</a:t>
            </a:r>
          </a:p>
        </p:txBody>
      </p:sp>
      <p:sp>
        <p:nvSpPr>
          <p:cNvPr id="48131" name="Rectangle 3"/>
          <p:cNvSpPr>
            <a:spLocks noGrp="1" noChangeArrowheads="1"/>
          </p:cNvSpPr>
          <p:nvPr>
            <p:ph sz="quarter" idx="1"/>
          </p:nvPr>
        </p:nvSpPr>
        <p:spPr>
          <a:xfrm>
            <a:off x="683568" y="1988840"/>
            <a:ext cx="7772400" cy="5034880"/>
          </a:xfrm>
        </p:spPr>
        <p:txBody>
          <a:bodyPr/>
          <a:lstStyle/>
          <a:p>
            <a:pPr>
              <a:lnSpc>
                <a:spcPct val="80000"/>
              </a:lnSpc>
            </a:pPr>
            <a:r>
              <a:rPr lang="en-US" sz="2600" dirty="0">
                <a:solidFill>
                  <a:srgbClr val="FF9966"/>
                </a:solidFill>
              </a:rPr>
              <a:t>Anteriorly</a:t>
            </a:r>
          </a:p>
          <a:p>
            <a:pPr lvl="1">
              <a:lnSpc>
                <a:spcPct val="80000"/>
              </a:lnSpc>
            </a:pPr>
            <a:r>
              <a:rPr lang="en-US" sz="2400" dirty="0"/>
              <a:t>Eustachian tube and </a:t>
            </a:r>
            <a:r>
              <a:rPr lang="en-US" sz="2400" dirty="0" err="1"/>
              <a:t>levator</a:t>
            </a:r>
            <a:r>
              <a:rPr lang="en-US" sz="2400" dirty="0"/>
              <a:t> </a:t>
            </a:r>
            <a:r>
              <a:rPr lang="en-US" sz="2400" dirty="0" err="1"/>
              <a:t>palatini</a:t>
            </a:r>
            <a:endParaRPr lang="en-US" sz="2400" dirty="0"/>
          </a:p>
          <a:p>
            <a:pPr>
              <a:lnSpc>
                <a:spcPct val="80000"/>
              </a:lnSpc>
            </a:pPr>
            <a:r>
              <a:rPr lang="en-US" sz="2600" dirty="0">
                <a:solidFill>
                  <a:srgbClr val="FF9966"/>
                </a:solidFill>
              </a:rPr>
              <a:t>Posteriorly</a:t>
            </a:r>
          </a:p>
          <a:p>
            <a:pPr lvl="1">
              <a:lnSpc>
                <a:spcPct val="80000"/>
              </a:lnSpc>
            </a:pPr>
            <a:r>
              <a:rPr lang="en-US" sz="2400" dirty="0"/>
              <a:t>Pharyngeal wall mucosa overlying </a:t>
            </a:r>
            <a:r>
              <a:rPr lang="en-US" sz="2400" dirty="0" err="1"/>
              <a:t>pharyngobasilar</a:t>
            </a:r>
            <a:r>
              <a:rPr lang="en-US" sz="2400" dirty="0"/>
              <a:t> fascia &amp; retropharyngeal space</a:t>
            </a:r>
          </a:p>
          <a:p>
            <a:pPr>
              <a:lnSpc>
                <a:spcPct val="80000"/>
              </a:lnSpc>
            </a:pPr>
            <a:r>
              <a:rPr lang="en-US" sz="2600" dirty="0">
                <a:solidFill>
                  <a:srgbClr val="FF9966"/>
                </a:solidFill>
              </a:rPr>
              <a:t>Medially</a:t>
            </a:r>
          </a:p>
          <a:p>
            <a:pPr lvl="1">
              <a:lnSpc>
                <a:spcPct val="80000"/>
              </a:lnSpc>
            </a:pPr>
            <a:r>
              <a:rPr lang="en-US" sz="2400" dirty="0"/>
              <a:t>Nasopharyngeal cavity</a:t>
            </a:r>
          </a:p>
          <a:p>
            <a:pPr>
              <a:lnSpc>
                <a:spcPct val="80000"/>
              </a:lnSpc>
            </a:pPr>
            <a:r>
              <a:rPr lang="en-US" sz="2600" dirty="0">
                <a:solidFill>
                  <a:srgbClr val="FF9966"/>
                </a:solidFill>
              </a:rPr>
              <a:t>Superiorly</a:t>
            </a:r>
          </a:p>
          <a:p>
            <a:pPr lvl="1">
              <a:lnSpc>
                <a:spcPct val="80000"/>
              </a:lnSpc>
            </a:pPr>
            <a:r>
              <a:rPr lang="en-US" sz="2400" dirty="0"/>
              <a:t>Foramen </a:t>
            </a:r>
            <a:r>
              <a:rPr lang="en-US" sz="2400" dirty="0" err="1"/>
              <a:t>lacerum</a:t>
            </a:r>
            <a:r>
              <a:rPr lang="en-US" sz="2400" dirty="0"/>
              <a:t> &amp; floor of carotid canal</a:t>
            </a:r>
          </a:p>
          <a:p>
            <a:pPr>
              <a:lnSpc>
                <a:spcPct val="80000"/>
              </a:lnSpc>
            </a:pPr>
            <a:r>
              <a:rPr lang="en-US" sz="2600" dirty="0" err="1">
                <a:solidFill>
                  <a:srgbClr val="FF9966"/>
                </a:solidFill>
              </a:rPr>
              <a:t>Posterolateral</a:t>
            </a:r>
            <a:endParaRPr lang="en-US" sz="2600" dirty="0">
              <a:solidFill>
                <a:srgbClr val="FF9966"/>
              </a:solidFill>
            </a:endParaRPr>
          </a:p>
          <a:p>
            <a:pPr lvl="1">
              <a:lnSpc>
                <a:spcPct val="80000"/>
              </a:lnSpc>
            </a:pPr>
            <a:r>
              <a:rPr lang="en-US" sz="2400" dirty="0"/>
              <a:t>Carotid canal &amp; petrous apex, foramen </a:t>
            </a:r>
            <a:r>
              <a:rPr lang="en-US" sz="2400" dirty="0" err="1"/>
              <a:t>ovale</a:t>
            </a:r>
            <a:r>
              <a:rPr lang="en-US" sz="2400" dirty="0"/>
              <a:t> and </a:t>
            </a:r>
            <a:r>
              <a:rPr lang="en-US" sz="2400" dirty="0" err="1"/>
              <a:t>spinosum</a:t>
            </a:r>
            <a:endParaRPr lang="en-US" sz="2400" dirty="0"/>
          </a:p>
        </p:txBody>
      </p:sp>
    </p:spTree>
    <p:extLst>
      <p:ext uri="{BB962C8B-B14F-4D97-AF65-F5344CB8AC3E}">
        <p14:creationId xmlns:p14="http://schemas.microsoft.com/office/powerpoint/2010/main" xmlns="" val="2411569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8673" y="260648"/>
            <a:ext cx="8001000" cy="6001643"/>
          </a:xfrm>
          <a:prstGeom prst="rect">
            <a:avLst/>
          </a:prstGeom>
        </p:spPr>
        <p:txBody>
          <a:bodyPr wrap="square">
            <a:spAutoFit/>
          </a:bodyPr>
          <a:lstStyle/>
          <a:p>
            <a:r>
              <a:rPr lang="en-US" sz="2400" b="1" dirty="0" smtClean="0">
                <a:solidFill>
                  <a:srgbClr val="7030A0"/>
                </a:solidFill>
              </a:rPr>
              <a:t>                              Epidemiology</a:t>
            </a:r>
            <a:r>
              <a:rPr lang="en-US" sz="2400" b="1" dirty="0">
                <a:solidFill>
                  <a:srgbClr val="7030A0"/>
                </a:solidFill>
              </a:rPr>
              <a:t>:</a:t>
            </a:r>
          </a:p>
          <a:p>
            <a:r>
              <a:rPr lang="en-US" sz="2400" dirty="0"/>
              <a:t>1. Highest incidence of nasopharyngeal carcinoma has been reported in southern china. This region accounts for 20% of world's reported cases of nasopharyngeal carcinoma. The incidence rates in India is about 1 per 1 </a:t>
            </a:r>
            <a:r>
              <a:rPr lang="en-US" sz="2400" dirty="0" err="1"/>
              <a:t>lakh</a:t>
            </a:r>
            <a:r>
              <a:rPr lang="en-US" sz="2400" dirty="0"/>
              <a:t> population</a:t>
            </a:r>
          </a:p>
          <a:p>
            <a:r>
              <a:rPr lang="en-US" sz="2400" dirty="0"/>
              <a:t>2. This disease is three times more common in men than in women.</a:t>
            </a:r>
          </a:p>
          <a:p>
            <a:r>
              <a:rPr lang="en-US" sz="2400" dirty="0"/>
              <a:t>3. This tumor occurs at a much younger age than other cancers</a:t>
            </a:r>
          </a:p>
          <a:p>
            <a:r>
              <a:rPr lang="en-US" sz="2400" dirty="0"/>
              <a:t>4. Age wise bimodal distribution is also common. This distribution suggests the influence of different </a:t>
            </a:r>
            <a:r>
              <a:rPr lang="en-US" sz="2400" dirty="0" err="1"/>
              <a:t>aetiological</a:t>
            </a:r>
            <a:r>
              <a:rPr lang="en-US" sz="2400" dirty="0"/>
              <a:t> factors or variations in the host response. In this type of age distribution two peaks are noted, i.e. 1. between ages 15 - 20, 2. the second peak during the 4th and 5th decades. This type of distribution is common in India</a:t>
            </a:r>
          </a:p>
        </p:txBody>
      </p:sp>
    </p:spTree>
    <p:extLst>
      <p:ext uri="{BB962C8B-B14F-4D97-AF65-F5344CB8AC3E}">
        <p14:creationId xmlns:p14="http://schemas.microsoft.com/office/powerpoint/2010/main" xmlns="" val="2987275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TotalTime>
  <Words>2722</Words>
  <Application>Microsoft Office PowerPoint</Application>
  <PresentationFormat>On-screen Show (4:3)</PresentationFormat>
  <Paragraphs>318</Paragraphs>
  <Slides>50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53" baseType="lpstr">
      <vt:lpstr>Oriel</vt:lpstr>
      <vt:lpstr>Clip</vt:lpstr>
      <vt:lpstr>Document</vt:lpstr>
      <vt:lpstr>MALIGNANT TUMORS OF NASOPHARYNX   Dr. Prathana Seles SR - Ent Department TMCH</vt:lpstr>
      <vt:lpstr>Cancer Growing Health Problem</vt:lpstr>
      <vt:lpstr>Common sites affected</vt:lpstr>
      <vt:lpstr>Slide 4</vt:lpstr>
      <vt:lpstr>Slide 5</vt:lpstr>
      <vt:lpstr>Slide 6</vt:lpstr>
      <vt:lpstr>Surgical Anatomy of Nasopharynx</vt:lpstr>
      <vt:lpstr>Anatomical relation of FOR</vt:lpstr>
      <vt:lpstr>Slide 9</vt:lpstr>
      <vt:lpstr>Aetiology of NPC</vt:lpstr>
      <vt:lpstr>Slide 11</vt:lpstr>
      <vt:lpstr>Slide 12</vt:lpstr>
      <vt:lpstr>Slide 13</vt:lpstr>
      <vt:lpstr>Aetiological role of Epstein-Barr virus in NPC</vt:lpstr>
      <vt:lpstr>Slide 15</vt:lpstr>
      <vt:lpstr>Immunogenetics of NPC</vt:lpstr>
      <vt:lpstr>Slide 17</vt:lpstr>
      <vt:lpstr>Histocompatibility Locus Antigen (HLA)</vt:lpstr>
      <vt:lpstr>Slide 19</vt:lpstr>
      <vt:lpstr>Slide 20</vt:lpstr>
      <vt:lpstr>Clinical Features</vt:lpstr>
      <vt:lpstr>Slide 22</vt:lpstr>
      <vt:lpstr>Slide 23</vt:lpstr>
      <vt:lpstr>Symptoms and Signs</vt:lpstr>
      <vt:lpstr>Aural Symptoms</vt:lpstr>
      <vt:lpstr>Slide 26</vt:lpstr>
      <vt:lpstr>Cervical Lymphadenopathy (60%)</vt:lpstr>
      <vt:lpstr>Epistaxis and Nasorespiratory Symptoms</vt:lpstr>
      <vt:lpstr>Neurological Palsies</vt:lpstr>
      <vt:lpstr>Pain and Headache</vt:lpstr>
      <vt:lpstr>Slide 31</vt:lpstr>
      <vt:lpstr>Diagnostic Evaluation</vt:lpstr>
      <vt:lpstr>Diagnostic Evaluation</vt:lpstr>
      <vt:lpstr>Diagnostic Evaluation</vt:lpstr>
      <vt:lpstr>Diagnostic Evaluation</vt:lpstr>
      <vt:lpstr>Diagnostic Evaluation</vt:lpstr>
      <vt:lpstr>Diagnostic Evaluation</vt:lpstr>
      <vt:lpstr>Pathology</vt:lpstr>
      <vt:lpstr>Slide 39</vt:lpstr>
      <vt:lpstr>Slide 40</vt:lpstr>
      <vt:lpstr>Distant Metastasis</vt:lpstr>
      <vt:lpstr>Staging of NPC - TNM Classification</vt:lpstr>
      <vt:lpstr>Staging of NPC - TNM Classification</vt:lpstr>
      <vt:lpstr>Staging of NPC - TNM Classification</vt:lpstr>
      <vt:lpstr>Staging of NPC - TNM Classification</vt:lpstr>
      <vt:lpstr>Treatment Policy</vt:lpstr>
      <vt:lpstr>Slide 47</vt:lpstr>
      <vt:lpstr>Recurrent NPC</vt:lpstr>
      <vt:lpstr>Conclusion</vt:lpstr>
      <vt:lpstr>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MALIGNANT TUMORS OF NASOPHARYNX</dc:title>
  <dc:creator>PRATHANA SELES</dc:creator>
  <cp:lastModifiedBy>ENT</cp:lastModifiedBy>
  <cp:revision>25</cp:revision>
  <dcterms:created xsi:type="dcterms:W3CDTF">2021-07-25T16:34:48Z</dcterms:created>
  <dcterms:modified xsi:type="dcterms:W3CDTF">2021-12-23T08:19:44Z</dcterms:modified>
</cp:coreProperties>
</file>